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56" r:id="rId5"/>
    <p:sldId id="352" r:id="rId6"/>
    <p:sldId id="360" r:id="rId7"/>
    <p:sldId id="351" r:id="rId8"/>
    <p:sldId id="361" r:id="rId9"/>
    <p:sldId id="343" r:id="rId10"/>
    <p:sldId id="345" r:id="rId11"/>
    <p:sldId id="353" r:id="rId12"/>
    <p:sldId id="354" r:id="rId13"/>
    <p:sldId id="346" r:id="rId14"/>
    <p:sldId id="347" r:id="rId15"/>
    <p:sldId id="349" r:id="rId16"/>
    <p:sldId id="348" r:id="rId17"/>
    <p:sldId id="344" r:id="rId18"/>
    <p:sldId id="355" r:id="rId19"/>
    <p:sldId id="356" r:id="rId20"/>
    <p:sldId id="357" r:id="rId21"/>
    <p:sldId id="335" r:id="rId22"/>
    <p:sldId id="358" r:id="rId23"/>
    <p:sldId id="362" r:id="rId24"/>
    <p:sldId id="35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9DD"/>
    <a:srgbClr val="A58085"/>
    <a:srgbClr val="EFB2B8"/>
    <a:srgbClr val="FFFFFF"/>
    <a:srgbClr val="FFA3F1"/>
    <a:srgbClr val="FF8AD8"/>
    <a:srgbClr val="76D6FF"/>
    <a:srgbClr val="73FB79"/>
    <a:srgbClr val="FF7E79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60C50-E517-46AF-8842-65D6DA71619B}" v="1" dt="2023-02-13T12:04:43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9"/>
    <p:restoredTop sz="94613"/>
  </p:normalViewPr>
  <p:slideViewPr>
    <p:cSldViewPr snapToGrid="0" snapToObjects="1">
      <p:cViewPr varScale="1">
        <p:scale>
          <a:sx n="32" d="100"/>
          <a:sy n="32" d="100"/>
        </p:scale>
        <p:origin x="14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 API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スコアの経時変化では良い出来事の想 起時と悪い出来事の想起時で傾向に明確な差が見ら れなかった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図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API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では，ネガティブよりポジテ ィブの方が高いスコアが出る傾向が見られた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 API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は「喜び」のスコアを多く返した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リアルタイム性がなかった．</a:t>
            </a:r>
            <a:endParaRPr lang="ja-JP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2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 API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スコアの経時変化では良い出来事の想 起時と悪い出来事の想起時で傾向に明確な差が見ら れなかった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図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API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では，ネガティブよりポジテ ィブの方が高いスコアが出る傾向が見られた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 API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は「喜び」のスコアを多く返した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リアルタイム性がなかった．</a:t>
            </a:r>
            <a:endParaRPr lang="ja-JP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671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39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352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7BBD-3938-5547-9A80-B8324F0C6AE9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A4F04-D28C-4846-87E3-F2A897A185D2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A28C-828E-984E-8AF1-F8AF3BD0D48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5AD1-EE1F-3049-A134-C03530C82596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249B-4ED7-7B44-9E67-FDB6346CA7EF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5CCE-4262-B041-8FEF-5B6BD75FC2B4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0B2F9-677D-E84F-BAB1-931E665F06BF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7B3-0F69-944D-A4C7-DEDA5C39EBA2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5C9F-7D56-3444-BC4D-3525E168069D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AF2F-9058-5C4A-9CE5-C046B36192AE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C2B83-2841-5B44-99CC-420533C908D0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89019-63C7-4640-83AF-B04FD31A85EA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0.svg"/><Relationship Id="rId5" Type="http://schemas.openxmlformats.org/officeDocument/2006/relationships/image" Target="../media/image14.svg"/><Relationship Id="rId10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sv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福田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Yeoh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ゼミ</a:t>
            </a:r>
            <a:b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進捗報告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(4/15)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佐賀大学　理工学部　理工学科</a:t>
            </a:r>
            <a:endParaRPr kumimoji="1" lang="en-US" altLang="ja-JP" dirty="0"/>
          </a:p>
          <a:p>
            <a:r>
              <a:rPr lang="ja-JP" altLang="en-US"/>
              <a:t>情報部門　知能情報システムコース</a:t>
            </a:r>
            <a:endParaRPr lang="en-US" altLang="ja-JP" dirty="0"/>
          </a:p>
          <a:p>
            <a:r>
              <a:rPr lang="ja-JP" altLang="en-US"/>
              <a:t>指導教員：福田</a:t>
            </a:r>
            <a:r>
              <a:rPr lang="en-US" altLang="ja-JP" dirty="0"/>
              <a:t> </a:t>
            </a:r>
            <a:r>
              <a:rPr lang="ja-JP" altLang="en-US"/>
              <a:t>修</a:t>
            </a:r>
            <a:r>
              <a:rPr lang="en-US" altLang="ja-JP" dirty="0"/>
              <a:t> </a:t>
            </a:r>
            <a:r>
              <a:rPr lang="ja-JP" altLang="en-US"/>
              <a:t>教授</a:t>
            </a:r>
            <a:endParaRPr lang="en-US" altLang="ja-JP" dirty="0"/>
          </a:p>
          <a:p>
            <a:r>
              <a:rPr kumimoji="1" lang="en-US" altLang="ja-JP" dirty="0"/>
              <a:t>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78987A0-F719-1A43-BDE4-429551F6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C6E8A5-6AF0-E64C-B654-536B06AD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BADFF536-BE9C-B24F-B79F-85AC453FF646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表情から感情分析結果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(4/4)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BC3FA68-2745-F14B-81FB-B657EB9DF79E}"/>
              </a:ext>
            </a:extLst>
          </p:cNvPr>
          <p:cNvGrpSpPr/>
          <p:nvPr/>
        </p:nvGrpSpPr>
        <p:grpSpPr>
          <a:xfrm>
            <a:off x="235697" y="1789234"/>
            <a:ext cx="8672603" cy="4240091"/>
            <a:chOff x="1747" y="1703509"/>
            <a:chExt cx="8672603" cy="4240091"/>
          </a:xfrm>
        </p:grpSpPr>
        <p:pic>
          <p:nvPicPr>
            <p:cNvPr id="6" name="図 5" descr="グラフ, 円グラフ&#10;&#10;自動的に生成された説明">
              <a:extLst>
                <a:ext uri="{FF2B5EF4-FFF2-40B4-BE49-F238E27FC236}">
                  <a16:creationId xmlns:a16="http://schemas.microsoft.com/office/drawing/2014/main" id="{769DACE7-6AB8-CE47-85C1-E30AA7237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43464" y="1973800"/>
              <a:ext cx="3830886" cy="3848356"/>
            </a:xfrm>
            <a:prstGeom prst="rect">
              <a:avLst/>
            </a:prstGeom>
          </p:spPr>
        </p:pic>
        <p:pic>
          <p:nvPicPr>
            <p:cNvPr id="8" name="図 7" descr="グラフ, 円グラフ&#10;&#10;自動的に生成された説明">
              <a:extLst>
                <a:ext uri="{FF2B5EF4-FFF2-40B4-BE49-F238E27FC236}">
                  <a16:creationId xmlns:a16="http://schemas.microsoft.com/office/drawing/2014/main" id="{CCE473E3-556F-E844-B51B-FEF0B3343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47" y="1973800"/>
              <a:ext cx="4298791" cy="3969800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D08A93E2-2137-3C46-8BA4-E20C26E052A1}"/>
                </a:ext>
              </a:extLst>
            </p:cNvPr>
            <p:cNvSpPr txBox="1"/>
            <p:nvPr/>
          </p:nvSpPr>
          <p:spPr>
            <a:xfrm>
              <a:off x="218208" y="1703509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 8 types of emotions</a:t>
              </a:r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3646462-3E4A-5440-8FD2-1744C9974A89}"/>
                </a:ext>
              </a:extLst>
            </p:cNvPr>
            <p:cNvSpPr txBox="1"/>
            <p:nvPr/>
          </p:nvSpPr>
          <p:spPr>
            <a:xfrm>
              <a:off x="4794168" y="1703509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2) 6 types of emotions</a:t>
              </a:r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64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音声から感情分析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スライド番号プレースホルダー 7">
            <a:extLst>
              <a:ext uri="{FF2B5EF4-FFF2-40B4-BE49-F238E27FC236}">
                <a16:creationId xmlns:a16="http://schemas.microsoft.com/office/drawing/2014/main" id="{4F7EDC8A-70D1-FA40-B879-E6630703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2E78A7-3C8C-824B-B9F8-55F07E5633F5}"/>
              </a:ext>
            </a:extLst>
          </p:cNvPr>
          <p:cNvSpPr txBox="1"/>
          <p:nvPr/>
        </p:nvSpPr>
        <p:spPr>
          <a:xfrm>
            <a:off x="717299" y="1332027"/>
            <a:ext cx="770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認識方法：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リアルタイム認識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Google Speech Recognition</a:t>
            </a:r>
          </a:p>
          <a:p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				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→音声をテキストに変換</a:t>
            </a:r>
            <a:endParaRPr lang="en-US" altLang="ja-JP" sz="2400" dirty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BB429AE-F7C5-5E46-B1D3-D6E48B8D4418}"/>
              </a:ext>
            </a:extLst>
          </p:cNvPr>
          <p:cNvGrpSpPr/>
          <p:nvPr/>
        </p:nvGrpSpPr>
        <p:grpSpPr>
          <a:xfrm>
            <a:off x="195752" y="2687573"/>
            <a:ext cx="8752494" cy="3668778"/>
            <a:chOff x="324089" y="2623930"/>
            <a:chExt cx="8752494" cy="3668778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9F11C542-BF36-8741-AD69-4922762B88EC}"/>
                </a:ext>
              </a:extLst>
            </p:cNvPr>
            <p:cNvGrpSpPr/>
            <p:nvPr/>
          </p:nvGrpSpPr>
          <p:grpSpPr>
            <a:xfrm>
              <a:off x="1493870" y="3679105"/>
              <a:ext cx="1846980" cy="1351995"/>
              <a:chOff x="2066231" y="3186331"/>
              <a:chExt cx="1846980" cy="1351995"/>
            </a:xfrm>
          </p:grpSpPr>
          <p:pic>
            <p:nvPicPr>
              <p:cNvPr id="9" name="グラフィックス 8" descr="人工知能 枠線">
                <a:extLst>
                  <a:ext uri="{FF2B5EF4-FFF2-40B4-BE49-F238E27FC236}">
                    <a16:creationId xmlns:a16="http://schemas.microsoft.com/office/drawing/2014/main" id="{E44E81CA-D81F-6C40-87F4-8C27C9B30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30255" y="318633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3BE22A6-3566-494B-914E-37A9B81A9F68}"/>
                  </a:ext>
                </a:extLst>
              </p:cNvPr>
              <p:cNvSpPr txBox="1"/>
              <p:nvPr/>
            </p:nvSpPr>
            <p:spPr>
              <a:xfrm>
                <a:off x="2066231" y="4076661"/>
                <a:ext cx="18469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テキスト変換</a:t>
                </a:r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CDFF67F4-02C1-2A4D-9B78-417B7F9BF2DA}"/>
                </a:ext>
              </a:extLst>
            </p:cNvPr>
            <p:cNvGrpSpPr/>
            <p:nvPr/>
          </p:nvGrpSpPr>
          <p:grpSpPr>
            <a:xfrm>
              <a:off x="6633285" y="2623930"/>
              <a:ext cx="2443298" cy="3668778"/>
              <a:chOff x="6325141" y="2170373"/>
              <a:chExt cx="2443298" cy="3668778"/>
            </a:xfrm>
          </p:grpSpPr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41C53BC2-D2DE-FE40-8EBA-5A3FC89933DD}"/>
                  </a:ext>
                </a:extLst>
              </p:cNvPr>
              <p:cNvGrpSpPr/>
              <p:nvPr/>
            </p:nvGrpSpPr>
            <p:grpSpPr>
              <a:xfrm>
                <a:off x="6487847" y="2170373"/>
                <a:ext cx="2117887" cy="1219394"/>
                <a:chOff x="6487847" y="2170373"/>
                <a:chExt cx="2117887" cy="1219394"/>
              </a:xfrm>
            </p:grpSpPr>
            <p:pic>
              <p:nvPicPr>
                <p:cNvPr id="11" name="グラフィックス 10" descr="ノート PC 枠線">
                  <a:extLst>
                    <a:ext uri="{FF2B5EF4-FFF2-40B4-BE49-F238E27FC236}">
                      <a16:creationId xmlns:a16="http://schemas.microsoft.com/office/drawing/2014/main" id="{DAC35BF4-F8F7-E849-9939-8B48F1AF82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9591" y="2170373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B8CC3461-B539-E842-ACDC-13F763965F78}"/>
                    </a:ext>
                  </a:extLst>
                </p:cNvPr>
                <p:cNvSpPr txBox="1"/>
                <p:nvPr/>
              </p:nvSpPr>
              <p:spPr>
                <a:xfrm>
                  <a:off x="6487847" y="2928102"/>
                  <a:ext cx="21178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スクリーン表示</a:t>
                  </a:r>
                </a:p>
              </p:txBody>
            </p:sp>
          </p:grp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F8357E67-78C8-AF4B-A530-0057BE214A78}"/>
                  </a:ext>
                </a:extLst>
              </p:cNvPr>
              <p:cNvGrpSpPr/>
              <p:nvPr/>
            </p:nvGrpSpPr>
            <p:grpSpPr>
              <a:xfrm>
                <a:off x="6325141" y="4463086"/>
                <a:ext cx="2443298" cy="1376065"/>
                <a:chOff x="6325141" y="4463086"/>
                <a:chExt cx="2443298" cy="1376065"/>
              </a:xfrm>
            </p:grpSpPr>
            <p:pic>
              <p:nvPicPr>
                <p:cNvPr id="19" name="グラフィックス 18" descr="ドキュメント 枠線">
                  <a:extLst>
                    <a:ext uri="{FF2B5EF4-FFF2-40B4-BE49-F238E27FC236}">
                      <a16:creationId xmlns:a16="http://schemas.microsoft.com/office/drawing/2014/main" id="{14DAA6D7-B0DE-CD43-843D-A8A938E77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0469" y="446308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F5103066-1623-C644-A701-04C48D7841A4}"/>
                    </a:ext>
                  </a:extLst>
                </p:cNvPr>
                <p:cNvSpPr txBox="1"/>
                <p:nvPr/>
              </p:nvSpPr>
              <p:spPr>
                <a:xfrm>
                  <a:off x="6325141" y="5377486"/>
                  <a:ext cx="24432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CSV</a:t>
                  </a:r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ファイル出力</a:t>
                  </a:r>
                </a:p>
              </p:txBody>
            </p:sp>
          </p:grpSp>
        </p:grpSp>
        <p:sp>
          <p:nvSpPr>
            <p:cNvPr id="27" name="下矢印 26">
              <a:extLst>
                <a:ext uri="{FF2B5EF4-FFF2-40B4-BE49-F238E27FC236}">
                  <a16:creationId xmlns:a16="http://schemas.microsoft.com/office/drawing/2014/main" id="{DDC2C258-6AC0-764B-A52E-7213C97CBECE}"/>
                </a:ext>
              </a:extLst>
            </p:cNvPr>
            <p:cNvSpPr/>
            <p:nvPr/>
          </p:nvSpPr>
          <p:spPr>
            <a:xfrm rot="16200000">
              <a:off x="1123647" y="3937681"/>
              <a:ext cx="534390" cy="46997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B60F6AE5-90C6-5746-91C9-278AED976B2A}"/>
                </a:ext>
              </a:extLst>
            </p:cNvPr>
            <p:cNvGrpSpPr/>
            <p:nvPr/>
          </p:nvGrpSpPr>
          <p:grpSpPr>
            <a:xfrm>
              <a:off x="6268203" y="3112196"/>
              <a:ext cx="497037" cy="2389447"/>
              <a:chOff x="6293784" y="2689624"/>
              <a:chExt cx="497037" cy="2389447"/>
            </a:xfrm>
          </p:grpSpPr>
          <p:sp>
            <p:nvSpPr>
              <p:cNvPr id="28" name="下矢印 27">
                <a:extLst>
                  <a:ext uri="{FF2B5EF4-FFF2-40B4-BE49-F238E27FC236}">
                    <a16:creationId xmlns:a16="http://schemas.microsoft.com/office/drawing/2014/main" id="{F7A926EC-5AD0-D642-8080-2E52FFE0FE42}"/>
                  </a:ext>
                </a:extLst>
              </p:cNvPr>
              <p:cNvSpPr/>
              <p:nvPr/>
            </p:nvSpPr>
            <p:spPr>
              <a:xfrm rot="15028490">
                <a:off x="6261575" y="2721833"/>
                <a:ext cx="534390" cy="46997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下矢印 28">
                <a:extLst>
                  <a:ext uri="{FF2B5EF4-FFF2-40B4-BE49-F238E27FC236}">
                    <a16:creationId xmlns:a16="http://schemas.microsoft.com/office/drawing/2014/main" id="{B0B6BBF8-7AD1-0A45-B703-4E23CA49E4E4}"/>
                  </a:ext>
                </a:extLst>
              </p:cNvPr>
              <p:cNvSpPr/>
              <p:nvPr/>
            </p:nvSpPr>
            <p:spPr>
              <a:xfrm rot="17422035">
                <a:off x="6288640" y="4576890"/>
                <a:ext cx="534390" cy="46997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5C620B0-0C14-8B4F-8B32-C44193351BDD}"/>
                </a:ext>
              </a:extLst>
            </p:cNvPr>
            <p:cNvGrpSpPr/>
            <p:nvPr/>
          </p:nvGrpSpPr>
          <p:grpSpPr>
            <a:xfrm>
              <a:off x="324089" y="3661222"/>
              <a:ext cx="963725" cy="1369877"/>
              <a:chOff x="324089" y="3661222"/>
              <a:chExt cx="963725" cy="1369877"/>
            </a:xfrm>
          </p:grpSpPr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0A2FC43-A34C-754E-92D6-E8A64AE96C28}"/>
                  </a:ext>
                </a:extLst>
              </p:cNvPr>
              <p:cNvSpPr txBox="1"/>
              <p:nvPr/>
            </p:nvSpPr>
            <p:spPr>
              <a:xfrm>
                <a:off x="324089" y="4569434"/>
                <a:ext cx="9637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マイク</a:t>
                </a:r>
              </a:p>
            </p:txBody>
          </p:sp>
          <p:pic>
            <p:nvPicPr>
              <p:cNvPr id="4" name="グラフィックス 3" descr="無線マイク 枠線">
                <a:extLst>
                  <a:ext uri="{FF2B5EF4-FFF2-40B4-BE49-F238E27FC236}">
                    <a16:creationId xmlns:a16="http://schemas.microsoft.com/office/drawing/2014/main" id="{EBBC0EE3-F8FA-8546-AD32-94FFCFE0F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8752" y="3661222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1" name="下矢印 30">
              <a:extLst>
                <a:ext uri="{FF2B5EF4-FFF2-40B4-BE49-F238E27FC236}">
                  <a16:creationId xmlns:a16="http://schemas.microsoft.com/office/drawing/2014/main" id="{6C269257-A5C7-9445-9CF4-75A4E51867CB}"/>
                </a:ext>
              </a:extLst>
            </p:cNvPr>
            <p:cNvSpPr/>
            <p:nvPr/>
          </p:nvSpPr>
          <p:spPr>
            <a:xfrm rot="16200000">
              <a:off x="3176683" y="3949828"/>
              <a:ext cx="534390" cy="46997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下矢印 38">
              <a:extLst>
                <a:ext uri="{FF2B5EF4-FFF2-40B4-BE49-F238E27FC236}">
                  <a16:creationId xmlns:a16="http://schemas.microsoft.com/office/drawing/2014/main" id="{6E56FFED-0BA7-4747-982E-EE067DCDE026}"/>
                </a:ext>
              </a:extLst>
            </p:cNvPr>
            <p:cNvSpPr/>
            <p:nvPr/>
          </p:nvSpPr>
          <p:spPr>
            <a:xfrm rot="16200000">
              <a:off x="4614166" y="3937681"/>
              <a:ext cx="534390" cy="46997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F534FD63-5F93-0F4C-ABCD-AB7A2A7B0E6D}"/>
                </a:ext>
              </a:extLst>
            </p:cNvPr>
            <p:cNvGrpSpPr/>
            <p:nvPr/>
          </p:nvGrpSpPr>
          <p:grpSpPr>
            <a:xfrm>
              <a:off x="3546906" y="3727614"/>
              <a:ext cx="1231427" cy="1303485"/>
              <a:chOff x="3649998" y="3727614"/>
              <a:chExt cx="1231427" cy="1303485"/>
            </a:xfrm>
          </p:grpSpPr>
          <p:pic>
            <p:nvPicPr>
              <p:cNvPr id="8" name="グラフィックス 7" descr="チャットの吹き出し 枠線">
                <a:extLst>
                  <a:ext uri="{FF2B5EF4-FFF2-40B4-BE49-F238E27FC236}">
                    <a16:creationId xmlns:a16="http://schemas.microsoft.com/office/drawing/2014/main" id="{77E3145A-A401-A145-90A3-D949395E6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806103" y="372761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92FF0D7D-C50C-694A-81DB-AAA2AEF7D6B6}"/>
                  </a:ext>
                </a:extLst>
              </p:cNvPr>
              <p:cNvSpPr txBox="1"/>
              <p:nvPr/>
            </p:nvSpPr>
            <p:spPr>
              <a:xfrm>
                <a:off x="3649998" y="4569434"/>
                <a:ext cx="1231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テキスト</a:t>
                </a: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2614C471-8E32-1E4F-8760-3BFC22094C7B}"/>
                </a:ext>
              </a:extLst>
            </p:cNvPr>
            <p:cNvGrpSpPr/>
            <p:nvPr/>
          </p:nvGrpSpPr>
          <p:grpSpPr>
            <a:xfrm>
              <a:off x="4984389" y="3674220"/>
              <a:ext cx="1415772" cy="1363067"/>
              <a:chOff x="5226998" y="3674220"/>
              <a:chExt cx="1415772" cy="1363067"/>
            </a:xfrm>
          </p:grpSpPr>
          <p:pic>
            <p:nvPicPr>
              <p:cNvPr id="35" name="グラフィックス 34" descr="人工知能 枠線">
                <a:extLst>
                  <a:ext uri="{FF2B5EF4-FFF2-40B4-BE49-F238E27FC236}">
                    <a16:creationId xmlns:a16="http://schemas.microsoft.com/office/drawing/2014/main" id="{2D0A44FC-60C7-694E-843A-6820E3CAD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76148" y="367422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812B694D-01F8-6B49-938C-861FF735F4F7}"/>
                  </a:ext>
                </a:extLst>
              </p:cNvPr>
              <p:cNvSpPr txBox="1"/>
              <p:nvPr/>
            </p:nvSpPr>
            <p:spPr>
              <a:xfrm>
                <a:off x="5226998" y="4575622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感情分析</a:t>
                </a:r>
              </a:p>
            </p:txBody>
          </p:sp>
        </p:grpSp>
      </p:grpSp>
      <p:sp>
        <p:nvSpPr>
          <p:cNvPr id="17" name="四角形吹き出し 16">
            <a:extLst>
              <a:ext uri="{FF2B5EF4-FFF2-40B4-BE49-F238E27FC236}">
                <a16:creationId xmlns:a16="http://schemas.microsoft.com/office/drawing/2014/main" id="{A60F76FF-7B1F-6347-B186-940ED56BB160}"/>
              </a:ext>
            </a:extLst>
          </p:cNvPr>
          <p:cNvSpPr/>
          <p:nvPr/>
        </p:nvSpPr>
        <p:spPr>
          <a:xfrm>
            <a:off x="78761" y="5437486"/>
            <a:ext cx="1277076" cy="842318"/>
          </a:xfrm>
          <a:prstGeom prst="wedgeRectCallout">
            <a:avLst>
              <a:gd name="adj1" fmla="val -38828"/>
              <a:gd name="adj2" fmla="val 7516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嫌いです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DCD533A-9EAE-A249-AA62-55CF0C0BDD93}"/>
              </a:ext>
            </a:extLst>
          </p:cNvPr>
          <p:cNvSpPr/>
          <p:nvPr/>
        </p:nvSpPr>
        <p:spPr>
          <a:xfrm>
            <a:off x="3457559" y="5437486"/>
            <a:ext cx="1163801" cy="8423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嫌いです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BBFA393-577A-574A-9C3F-A1B4858D880B}"/>
              </a:ext>
            </a:extLst>
          </p:cNvPr>
          <p:cNvSpPr/>
          <p:nvPr/>
        </p:nvSpPr>
        <p:spPr>
          <a:xfrm>
            <a:off x="7477042" y="2964452"/>
            <a:ext cx="499110" cy="3044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>
                <a:solidFill>
                  <a:sysClr val="windowText" lastClr="000000"/>
                </a:solidFill>
              </a:rPr>
              <a:t>嫌いです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479295-5512-0E4A-849B-202F48737CFF}"/>
              </a:ext>
            </a:extLst>
          </p:cNvPr>
          <p:cNvSpPr txBox="1"/>
          <p:nvPr/>
        </p:nvSpPr>
        <p:spPr>
          <a:xfrm>
            <a:off x="4775232" y="5658590"/>
            <a:ext cx="1456296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53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823327-93F7-334B-8F99-52AF6EAA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00F255B3-EE80-9549-BACD-D9462E927EE5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文章から感情分析結果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(1/2)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F9A1D6D2-C53E-F44B-9010-EB420F53B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613"/>
              </p:ext>
            </p:extLst>
          </p:nvPr>
        </p:nvGraphicFramePr>
        <p:xfrm>
          <a:off x="90961" y="4092497"/>
          <a:ext cx="8962075" cy="2552799"/>
        </p:xfrm>
        <a:graphic>
          <a:graphicData uri="http://schemas.openxmlformats.org/drawingml/2006/table">
            <a:tbl>
              <a:tblPr/>
              <a:tblGrid>
                <a:gridCol w="1480519">
                  <a:extLst>
                    <a:ext uri="{9D8B030D-6E8A-4147-A177-3AD203B41FA5}">
                      <a16:colId xmlns:a16="http://schemas.microsoft.com/office/drawing/2014/main" val="3180699766"/>
                    </a:ext>
                  </a:extLst>
                </a:gridCol>
                <a:gridCol w="4520518">
                  <a:extLst>
                    <a:ext uri="{9D8B030D-6E8A-4147-A177-3AD203B41FA5}">
                      <a16:colId xmlns:a16="http://schemas.microsoft.com/office/drawing/2014/main" val="1747007497"/>
                    </a:ext>
                  </a:extLst>
                </a:gridCol>
                <a:gridCol w="1480519">
                  <a:extLst>
                    <a:ext uri="{9D8B030D-6E8A-4147-A177-3AD203B41FA5}">
                      <a16:colId xmlns:a16="http://schemas.microsoft.com/office/drawing/2014/main" val="1103789053"/>
                    </a:ext>
                  </a:extLst>
                </a:gridCol>
                <a:gridCol w="1480519">
                  <a:extLst>
                    <a:ext uri="{9D8B030D-6E8A-4147-A177-3AD203B41FA5}">
                      <a16:colId xmlns:a16="http://schemas.microsoft.com/office/drawing/2014/main" val="2716380395"/>
                    </a:ext>
                  </a:extLst>
                </a:gridCol>
              </a:tblGrid>
              <a:tr h="270927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orientation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activation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49452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2:01:03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　こんにちは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403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2:01:09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　今日はいいお天気ですね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69269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2:01:12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　好きです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POSITIVE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94800"/>
                  </a:ext>
                </a:extLst>
              </a:tr>
              <a:tr h="3525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2:01:15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　嫌いです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NEGATIVE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913123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2:01:19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　嫌いではないです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POSITIVE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683082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2:01:23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　好きではないです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NEGATIVE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784100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2:01:26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　悲しいです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NEGATIVE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PASSIVE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362235"/>
                  </a:ext>
                </a:extLst>
              </a:tr>
            </a:tbl>
          </a:graphicData>
        </a:graphic>
      </p:graphicFrame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07DAC9BC-370A-5B48-BD70-87325420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49" y="1749830"/>
            <a:ext cx="7177325" cy="15962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C28E94-4150-9F42-AB0A-AC084CDAB60E}"/>
              </a:ext>
            </a:extLst>
          </p:cNvPr>
          <p:cNvSpPr txBox="1"/>
          <p:nvPr/>
        </p:nvSpPr>
        <p:spPr>
          <a:xfrm>
            <a:off x="628649" y="137359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</a:t>
            </a:r>
            <a:r>
              <a:rPr kumimoji="1" lang="ja-JP" altLang="en-US"/>
              <a:t>実行画面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ABB3C00-0292-0543-8344-D5FEF9C12EF7}"/>
              </a:ext>
            </a:extLst>
          </p:cNvPr>
          <p:cNvSpPr txBox="1"/>
          <p:nvPr/>
        </p:nvSpPr>
        <p:spPr>
          <a:xfrm>
            <a:off x="628649" y="37162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感情分析結果</a:t>
            </a:r>
          </a:p>
        </p:txBody>
      </p:sp>
    </p:spTree>
    <p:extLst>
      <p:ext uri="{BB962C8B-B14F-4D97-AF65-F5344CB8AC3E}">
        <p14:creationId xmlns:p14="http://schemas.microsoft.com/office/powerpoint/2010/main" val="2626336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12FC4400-9386-9D48-AD3E-8514ED54C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3" y="1477783"/>
            <a:ext cx="6991590" cy="524369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823327-93F7-334B-8F99-52AF6EAA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00F255B3-EE80-9549-BACD-D9462E927EE5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文章から感情分析結果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(2/2)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33D43C1-A9E0-9D4E-B407-EFAF4A60F430}"/>
              </a:ext>
            </a:extLst>
          </p:cNvPr>
          <p:cNvSpPr txBox="1"/>
          <p:nvPr/>
        </p:nvSpPr>
        <p:spPr>
          <a:xfrm>
            <a:off x="628649" y="1138535"/>
            <a:ext cx="766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※POSITIVE = 1 , NEGATIVE = -1 , OTHERS = 0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とする．</a:t>
            </a:r>
          </a:p>
        </p:txBody>
      </p:sp>
    </p:spTree>
    <p:extLst>
      <p:ext uri="{BB962C8B-B14F-4D97-AF65-F5344CB8AC3E}">
        <p14:creationId xmlns:p14="http://schemas.microsoft.com/office/powerpoint/2010/main" val="27063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旧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声色から感情分析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スライド番号プレースホルダー 7">
            <a:extLst>
              <a:ext uri="{FF2B5EF4-FFF2-40B4-BE49-F238E27FC236}">
                <a16:creationId xmlns:a16="http://schemas.microsoft.com/office/drawing/2014/main" id="{4F7EDC8A-70D1-FA40-B879-E6630703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6DD0F88-C144-F44B-8C1D-E1FA73D68C58}"/>
              </a:ext>
            </a:extLst>
          </p:cNvPr>
          <p:cNvSpPr txBox="1"/>
          <p:nvPr/>
        </p:nvSpPr>
        <p:spPr>
          <a:xfrm>
            <a:off x="717299" y="1332027"/>
            <a:ext cx="770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認識方法：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録音データ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(5.0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秒未満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Empath</a:t>
            </a:r>
          </a:p>
          <a:p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				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→声色から感情分析</a:t>
            </a:r>
            <a:endParaRPr lang="en-US" altLang="ja-JP" sz="2400" dirty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631CE05-EF89-374F-A691-8C6393C4F79B}"/>
              </a:ext>
            </a:extLst>
          </p:cNvPr>
          <p:cNvGrpSpPr/>
          <p:nvPr/>
        </p:nvGrpSpPr>
        <p:grpSpPr>
          <a:xfrm>
            <a:off x="481547" y="2368146"/>
            <a:ext cx="7945152" cy="3668778"/>
            <a:chOff x="438196" y="2233425"/>
            <a:chExt cx="7945152" cy="3668778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9F448CC8-C468-B740-AE04-ADA995510D3D}"/>
                </a:ext>
              </a:extLst>
            </p:cNvPr>
            <p:cNvGrpSpPr/>
            <p:nvPr/>
          </p:nvGrpSpPr>
          <p:grpSpPr>
            <a:xfrm>
              <a:off x="438196" y="2233425"/>
              <a:ext cx="7945152" cy="3668778"/>
              <a:chOff x="431401" y="2233425"/>
              <a:chExt cx="7945152" cy="3668778"/>
            </a:xfrm>
          </p:grpSpPr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0A2FC43-A34C-754E-92D6-E8A64AE96C28}"/>
                  </a:ext>
                </a:extLst>
              </p:cNvPr>
              <p:cNvSpPr txBox="1"/>
              <p:nvPr/>
            </p:nvSpPr>
            <p:spPr>
              <a:xfrm>
                <a:off x="431401" y="4244594"/>
                <a:ext cx="16289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音声データ</a:t>
                </a:r>
              </a:p>
            </p:txBody>
          </p:sp>
          <p:grpSp>
            <p:nvGrpSpPr>
              <p:cNvPr id="33" name="グループ化 32">
                <a:extLst>
                  <a:ext uri="{FF2B5EF4-FFF2-40B4-BE49-F238E27FC236}">
                    <a16:creationId xmlns:a16="http://schemas.microsoft.com/office/drawing/2014/main" id="{9F11C542-BF36-8741-AD69-4922762B88EC}"/>
                  </a:ext>
                </a:extLst>
              </p:cNvPr>
              <p:cNvGrpSpPr/>
              <p:nvPr/>
            </p:nvGrpSpPr>
            <p:grpSpPr>
              <a:xfrm>
                <a:off x="3365408" y="3311234"/>
                <a:ext cx="1140056" cy="1376065"/>
                <a:chOff x="4001971" y="3222693"/>
                <a:chExt cx="1140056" cy="1376065"/>
              </a:xfrm>
            </p:grpSpPr>
            <p:pic>
              <p:nvPicPr>
                <p:cNvPr id="9" name="グラフィックス 8" descr="人工知能 枠線">
                  <a:extLst>
                    <a:ext uri="{FF2B5EF4-FFF2-40B4-BE49-F238E27FC236}">
                      <a16:creationId xmlns:a16="http://schemas.microsoft.com/office/drawing/2014/main" id="{E44E81CA-D81F-6C40-87F4-8C27C9B30B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4799" y="3222693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13BE22A6-3566-494B-914E-37A9B81A9F68}"/>
                    </a:ext>
                  </a:extLst>
                </p:cNvPr>
                <p:cNvSpPr txBox="1"/>
                <p:nvPr/>
              </p:nvSpPr>
              <p:spPr>
                <a:xfrm>
                  <a:off x="4001971" y="4137093"/>
                  <a:ext cx="114005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Empath</a:t>
                  </a:r>
                  <a:endPara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CDFF67F4-02C1-2A4D-9B78-417B7F9BF2DA}"/>
                  </a:ext>
                </a:extLst>
              </p:cNvPr>
              <p:cNvGrpSpPr/>
              <p:nvPr/>
            </p:nvGrpSpPr>
            <p:grpSpPr>
              <a:xfrm>
                <a:off x="5933255" y="2233425"/>
                <a:ext cx="2443298" cy="3668778"/>
                <a:chOff x="6325141" y="2170373"/>
                <a:chExt cx="2443298" cy="3668778"/>
              </a:xfrm>
            </p:grpSpPr>
            <p:grpSp>
              <p:nvGrpSpPr>
                <p:cNvPr id="30" name="グループ化 29">
                  <a:extLst>
                    <a:ext uri="{FF2B5EF4-FFF2-40B4-BE49-F238E27FC236}">
                      <a16:creationId xmlns:a16="http://schemas.microsoft.com/office/drawing/2014/main" id="{41C53BC2-D2DE-FE40-8EBA-5A3FC89933DD}"/>
                    </a:ext>
                  </a:extLst>
                </p:cNvPr>
                <p:cNvGrpSpPr/>
                <p:nvPr/>
              </p:nvGrpSpPr>
              <p:grpSpPr>
                <a:xfrm>
                  <a:off x="6487847" y="2170373"/>
                  <a:ext cx="2117887" cy="1219394"/>
                  <a:chOff x="6487847" y="2170373"/>
                  <a:chExt cx="2117887" cy="1219394"/>
                </a:xfrm>
              </p:grpSpPr>
              <p:pic>
                <p:nvPicPr>
                  <p:cNvPr id="11" name="グラフィックス 10" descr="ノート PC 枠線">
                    <a:extLst>
                      <a:ext uri="{FF2B5EF4-FFF2-40B4-BE49-F238E27FC236}">
                        <a16:creationId xmlns:a16="http://schemas.microsoft.com/office/drawing/2014/main" id="{DAC35BF4-F8F7-E849-9939-8B48F1AF82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9591" y="2170373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B8CC3461-B539-E842-ACDC-13F763965F78}"/>
                      </a:ext>
                    </a:extLst>
                  </p:cNvPr>
                  <p:cNvSpPr txBox="1"/>
                  <p:nvPr/>
                </p:nvSpPr>
                <p:spPr>
                  <a:xfrm>
                    <a:off x="6487847" y="2928102"/>
                    <a:ext cx="211788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スクリーン表示</a:t>
                    </a:r>
                  </a:p>
                </p:txBody>
              </p:sp>
            </p:grpSp>
            <p:grpSp>
              <p:nvGrpSpPr>
                <p:cNvPr id="32" name="グループ化 31">
                  <a:extLst>
                    <a:ext uri="{FF2B5EF4-FFF2-40B4-BE49-F238E27FC236}">
                      <a16:creationId xmlns:a16="http://schemas.microsoft.com/office/drawing/2014/main" id="{F8357E67-78C8-AF4B-A530-0057BE214A78}"/>
                    </a:ext>
                  </a:extLst>
                </p:cNvPr>
                <p:cNvGrpSpPr/>
                <p:nvPr/>
              </p:nvGrpSpPr>
              <p:grpSpPr>
                <a:xfrm>
                  <a:off x="6325141" y="4463086"/>
                  <a:ext cx="2443298" cy="1376065"/>
                  <a:chOff x="6325141" y="4463086"/>
                  <a:chExt cx="2443298" cy="1376065"/>
                </a:xfrm>
              </p:grpSpPr>
              <p:pic>
                <p:nvPicPr>
                  <p:cNvPr id="19" name="グラフィックス 18" descr="ドキュメント 枠線">
                    <a:extLst>
                      <a:ext uri="{FF2B5EF4-FFF2-40B4-BE49-F238E27FC236}">
                        <a16:creationId xmlns:a16="http://schemas.microsoft.com/office/drawing/2014/main" id="{14DAA6D7-B0DE-CD43-843D-A8A938E77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0469" y="4463086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F5103066-1623-C644-A701-04C48D7841A4}"/>
                      </a:ext>
                    </a:extLst>
                  </p:cNvPr>
                  <p:cNvSpPr txBox="1"/>
                  <p:nvPr/>
                </p:nvSpPr>
                <p:spPr>
                  <a:xfrm>
                    <a:off x="6325141" y="5377486"/>
                    <a:ext cx="244329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CSV</a:t>
                    </a:r>
                    <a:r>
                      <a: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ファイル出力</a:t>
                    </a:r>
                  </a:p>
                </p:txBody>
              </p:sp>
            </p:grpSp>
          </p:grpSp>
          <p:sp>
            <p:nvSpPr>
              <p:cNvPr id="27" name="下矢印 26">
                <a:extLst>
                  <a:ext uri="{FF2B5EF4-FFF2-40B4-BE49-F238E27FC236}">
                    <a16:creationId xmlns:a16="http://schemas.microsoft.com/office/drawing/2014/main" id="{DDC2C258-6AC0-764B-A52E-7213C97CBECE}"/>
                  </a:ext>
                </a:extLst>
              </p:cNvPr>
              <p:cNvSpPr/>
              <p:nvPr/>
            </p:nvSpPr>
            <p:spPr>
              <a:xfrm rot="16200000">
                <a:off x="2081409" y="3611455"/>
                <a:ext cx="534390" cy="46997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B60F6AE5-90C6-5746-91C9-278AED976B2A}"/>
                  </a:ext>
                </a:extLst>
              </p:cNvPr>
              <p:cNvGrpSpPr/>
              <p:nvPr/>
            </p:nvGrpSpPr>
            <p:grpSpPr>
              <a:xfrm>
                <a:off x="5287281" y="3116626"/>
                <a:ext cx="472179" cy="1765281"/>
                <a:chOff x="5909861" y="3053574"/>
                <a:chExt cx="472179" cy="1765281"/>
              </a:xfrm>
            </p:grpSpPr>
            <p:sp>
              <p:nvSpPr>
                <p:cNvPr id="28" name="下矢印 27">
                  <a:extLst>
                    <a:ext uri="{FF2B5EF4-FFF2-40B4-BE49-F238E27FC236}">
                      <a16:creationId xmlns:a16="http://schemas.microsoft.com/office/drawing/2014/main" id="{F7A926EC-5AD0-D642-8080-2E52FFE0FE42}"/>
                    </a:ext>
                  </a:extLst>
                </p:cNvPr>
                <p:cNvSpPr/>
                <p:nvPr/>
              </p:nvSpPr>
              <p:spPr>
                <a:xfrm rot="15028490">
                  <a:off x="5879859" y="3085783"/>
                  <a:ext cx="534390" cy="469972"/>
                </a:xfrm>
                <a:prstGeom prst="down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下矢印 28">
                  <a:extLst>
                    <a:ext uri="{FF2B5EF4-FFF2-40B4-BE49-F238E27FC236}">
                      <a16:creationId xmlns:a16="http://schemas.microsoft.com/office/drawing/2014/main" id="{B0B6BBF8-7AD1-0A45-B703-4E23CA49E4E4}"/>
                    </a:ext>
                  </a:extLst>
                </p:cNvPr>
                <p:cNvSpPr/>
                <p:nvPr/>
              </p:nvSpPr>
              <p:spPr>
                <a:xfrm rot="17422035">
                  <a:off x="5877652" y="4316674"/>
                  <a:ext cx="534390" cy="469972"/>
                </a:xfrm>
                <a:prstGeom prst="down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4" name="グラフィックス 3" descr="ディスク 枠線">
              <a:extLst>
                <a:ext uri="{FF2B5EF4-FFF2-40B4-BE49-F238E27FC236}">
                  <a16:creationId xmlns:a16="http://schemas.microsoft.com/office/drawing/2014/main" id="{C28FE94E-7830-F445-BF3E-59DABE397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5482" y="331123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870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新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音声情報から感情分析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スライド番号プレースホルダー 7">
            <a:extLst>
              <a:ext uri="{FF2B5EF4-FFF2-40B4-BE49-F238E27FC236}">
                <a16:creationId xmlns:a16="http://schemas.microsoft.com/office/drawing/2014/main" id="{4F7EDC8A-70D1-FA40-B879-E6630703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6DD0F88-C144-F44B-8C1D-E1FA73D68C58}"/>
              </a:ext>
            </a:extLst>
          </p:cNvPr>
          <p:cNvSpPr txBox="1"/>
          <p:nvPr/>
        </p:nvSpPr>
        <p:spPr>
          <a:xfrm>
            <a:off x="717299" y="1332027"/>
            <a:ext cx="770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認識方法：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リアルタイム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なし</a:t>
            </a:r>
            <a:endParaRPr lang="en-US" altLang="ja-JP" sz="2400" dirty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F448CC8-C468-B740-AE04-ADA995510D3D}"/>
              </a:ext>
            </a:extLst>
          </p:cNvPr>
          <p:cNvGrpSpPr/>
          <p:nvPr/>
        </p:nvGrpSpPr>
        <p:grpSpPr>
          <a:xfrm>
            <a:off x="481547" y="2368146"/>
            <a:ext cx="7945152" cy="3668778"/>
            <a:chOff x="431401" y="2233425"/>
            <a:chExt cx="7945152" cy="3668778"/>
          </a:xfrm>
        </p:grpSpPr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20A2FC43-A34C-754E-92D6-E8A64AE96C28}"/>
                </a:ext>
              </a:extLst>
            </p:cNvPr>
            <p:cNvSpPr txBox="1"/>
            <p:nvPr/>
          </p:nvSpPr>
          <p:spPr>
            <a:xfrm>
              <a:off x="431401" y="4244594"/>
              <a:ext cx="16289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音声データ</a:t>
              </a:r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9F11C542-BF36-8741-AD69-4922762B88EC}"/>
                </a:ext>
              </a:extLst>
            </p:cNvPr>
            <p:cNvGrpSpPr/>
            <p:nvPr/>
          </p:nvGrpSpPr>
          <p:grpSpPr>
            <a:xfrm>
              <a:off x="2599974" y="3311234"/>
              <a:ext cx="2670924" cy="1810523"/>
              <a:chOff x="3236537" y="3222693"/>
              <a:chExt cx="2670924" cy="1810523"/>
            </a:xfrm>
          </p:grpSpPr>
          <p:pic>
            <p:nvPicPr>
              <p:cNvPr id="9" name="グラフィックス 8" descr="人工知能 枠線">
                <a:extLst>
                  <a:ext uri="{FF2B5EF4-FFF2-40B4-BE49-F238E27FC236}">
                    <a16:creationId xmlns:a16="http://schemas.microsoft.com/office/drawing/2014/main" id="{E44E81CA-D81F-6C40-87F4-8C27C9B30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14799" y="322269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3BE22A6-3566-494B-914E-37A9B81A9F68}"/>
                  </a:ext>
                </a:extLst>
              </p:cNvPr>
              <p:cNvSpPr txBox="1"/>
              <p:nvPr/>
            </p:nvSpPr>
            <p:spPr>
              <a:xfrm>
                <a:off x="3236537" y="4202219"/>
                <a:ext cx="267092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Python</a:t>
                </a:r>
              </a:p>
              <a:p>
                <a:pPr algn="ctr"/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高速フーリエ変換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CDFF67F4-02C1-2A4D-9B78-417B7F9BF2DA}"/>
                </a:ext>
              </a:extLst>
            </p:cNvPr>
            <p:cNvGrpSpPr/>
            <p:nvPr/>
          </p:nvGrpSpPr>
          <p:grpSpPr>
            <a:xfrm>
              <a:off x="5933255" y="2233425"/>
              <a:ext cx="2443298" cy="3668778"/>
              <a:chOff x="6325141" y="2170373"/>
              <a:chExt cx="2443298" cy="3668778"/>
            </a:xfrm>
          </p:grpSpPr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41C53BC2-D2DE-FE40-8EBA-5A3FC89933DD}"/>
                  </a:ext>
                </a:extLst>
              </p:cNvPr>
              <p:cNvGrpSpPr/>
              <p:nvPr/>
            </p:nvGrpSpPr>
            <p:grpSpPr>
              <a:xfrm>
                <a:off x="6487847" y="2170373"/>
                <a:ext cx="2117887" cy="1219394"/>
                <a:chOff x="6487847" y="2170373"/>
                <a:chExt cx="2117887" cy="1219394"/>
              </a:xfrm>
            </p:grpSpPr>
            <p:pic>
              <p:nvPicPr>
                <p:cNvPr id="11" name="グラフィックス 10" descr="ノート PC 枠線">
                  <a:extLst>
                    <a:ext uri="{FF2B5EF4-FFF2-40B4-BE49-F238E27FC236}">
                      <a16:creationId xmlns:a16="http://schemas.microsoft.com/office/drawing/2014/main" id="{DAC35BF4-F8F7-E849-9939-8B48F1AF82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9591" y="2170373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B8CC3461-B539-E842-ACDC-13F763965F78}"/>
                    </a:ext>
                  </a:extLst>
                </p:cNvPr>
                <p:cNvSpPr txBox="1"/>
                <p:nvPr/>
              </p:nvSpPr>
              <p:spPr>
                <a:xfrm>
                  <a:off x="6487847" y="2928102"/>
                  <a:ext cx="21178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スクリーン表示</a:t>
                  </a:r>
                </a:p>
              </p:txBody>
            </p:sp>
          </p:grp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F8357E67-78C8-AF4B-A530-0057BE214A78}"/>
                  </a:ext>
                </a:extLst>
              </p:cNvPr>
              <p:cNvGrpSpPr/>
              <p:nvPr/>
            </p:nvGrpSpPr>
            <p:grpSpPr>
              <a:xfrm>
                <a:off x="6325141" y="4463086"/>
                <a:ext cx="2443298" cy="1376065"/>
                <a:chOff x="6325141" y="4463086"/>
                <a:chExt cx="2443298" cy="1376065"/>
              </a:xfrm>
            </p:grpSpPr>
            <p:pic>
              <p:nvPicPr>
                <p:cNvPr id="19" name="グラフィックス 18" descr="ドキュメント 枠線">
                  <a:extLst>
                    <a:ext uri="{FF2B5EF4-FFF2-40B4-BE49-F238E27FC236}">
                      <a16:creationId xmlns:a16="http://schemas.microsoft.com/office/drawing/2014/main" id="{14DAA6D7-B0DE-CD43-843D-A8A938E77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0469" y="446308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F5103066-1623-C644-A701-04C48D7841A4}"/>
                    </a:ext>
                  </a:extLst>
                </p:cNvPr>
                <p:cNvSpPr txBox="1"/>
                <p:nvPr/>
              </p:nvSpPr>
              <p:spPr>
                <a:xfrm>
                  <a:off x="6325141" y="5377486"/>
                  <a:ext cx="24432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CSV</a:t>
                  </a:r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ファイル出力</a:t>
                  </a:r>
                </a:p>
              </p:txBody>
            </p:sp>
          </p:grpSp>
        </p:grpSp>
        <p:sp>
          <p:nvSpPr>
            <p:cNvPr id="27" name="下矢印 26">
              <a:extLst>
                <a:ext uri="{FF2B5EF4-FFF2-40B4-BE49-F238E27FC236}">
                  <a16:creationId xmlns:a16="http://schemas.microsoft.com/office/drawing/2014/main" id="{DDC2C258-6AC0-764B-A52E-7213C97CBECE}"/>
                </a:ext>
              </a:extLst>
            </p:cNvPr>
            <p:cNvSpPr/>
            <p:nvPr/>
          </p:nvSpPr>
          <p:spPr>
            <a:xfrm rot="16200000">
              <a:off x="2081409" y="3611455"/>
              <a:ext cx="534390" cy="46997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B60F6AE5-90C6-5746-91C9-278AED976B2A}"/>
                </a:ext>
              </a:extLst>
            </p:cNvPr>
            <p:cNvGrpSpPr/>
            <p:nvPr/>
          </p:nvGrpSpPr>
          <p:grpSpPr>
            <a:xfrm>
              <a:off x="5287281" y="3116626"/>
              <a:ext cx="472179" cy="1765281"/>
              <a:chOff x="5909861" y="3053574"/>
              <a:chExt cx="472179" cy="1765281"/>
            </a:xfrm>
          </p:grpSpPr>
          <p:sp>
            <p:nvSpPr>
              <p:cNvPr id="28" name="下矢印 27">
                <a:extLst>
                  <a:ext uri="{FF2B5EF4-FFF2-40B4-BE49-F238E27FC236}">
                    <a16:creationId xmlns:a16="http://schemas.microsoft.com/office/drawing/2014/main" id="{F7A926EC-5AD0-D642-8080-2E52FFE0FE42}"/>
                  </a:ext>
                </a:extLst>
              </p:cNvPr>
              <p:cNvSpPr/>
              <p:nvPr/>
            </p:nvSpPr>
            <p:spPr>
              <a:xfrm rot="15028490">
                <a:off x="5879859" y="3085783"/>
                <a:ext cx="534390" cy="46997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下矢印 28">
                <a:extLst>
                  <a:ext uri="{FF2B5EF4-FFF2-40B4-BE49-F238E27FC236}">
                    <a16:creationId xmlns:a16="http://schemas.microsoft.com/office/drawing/2014/main" id="{B0B6BBF8-7AD1-0A45-B703-4E23CA49E4E4}"/>
                  </a:ext>
                </a:extLst>
              </p:cNvPr>
              <p:cNvSpPr/>
              <p:nvPr/>
            </p:nvSpPr>
            <p:spPr>
              <a:xfrm rot="17422035">
                <a:off x="5877652" y="4316674"/>
                <a:ext cx="534390" cy="46997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5" name="グラフィックス 4" descr="無線マイク 枠線">
            <a:extLst>
              <a:ext uri="{FF2B5EF4-FFF2-40B4-BE49-F238E27FC236}">
                <a16:creationId xmlns:a16="http://schemas.microsoft.com/office/drawing/2014/main" id="{921745EB-E82D-B64F-B328-D9FC729C1F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833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1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音声から感情分析結果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(1/2)</a:t>
            </a:r>
          </a:p>
        </p:txBody>
      </p:sp>
      <p:pic>
        <p:nvPicPr>
          <p:cNvPr id="3" name="IMG_8743" descr="IMG_8743">
            <a:hlinkClick r:id="" action="ppaction://media"/>
            <a:extLst>
              <a:ext uri="{FF2B5EF4-FFF2-40B4-BE49-F238E27FC236}">
                <a16:creationId xmlns:a16="http://schemas.microsoft.com/office/drawing/2014/main" id="{54384415-BA45-E243-BE44-CDE236F90B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49" y="1776413"/>
            <a:ext cx="8128000" cy="4572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CF496A-DCE5-A042-9CA4-4E90BF8BE30B}"/>
              </a:ext>
            </a:extLst>
          </p:cNvPr>
          <p:cNvSpPr txBox="1"/>
          <p:nvPr/>
        </p:nvSpPr>
        <p:spPr>
          <a:xfrm>
            <a:off x="628649" y="13763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検証実験</a:t>
            </a:r>
          </a:p>
        </p:txBody>
      </p:sp>
    </p:spTree>
    <p:extLst>
      <p:ext uri="{BB962C8B-B14F-4D97-AF65-F5344CB8AC3E}">
        <p14:creationId xmlns:p14="http://schemas.microsoft.com/office/powerpoint/2010/main" val="8370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音声から感情分析結果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(2/2)</a:t>
            </a:r>
          </a:p>
        </p:txBody>
      </p:sp>
      <p:pic>
        <p:nvPicPr>
          <p:cNvPr id="6" name="図 5" descr="グラフ, 折れ線グラフ&#10;&#10;自動的に生成された説明">
            <a:extLst>
              <a:ext uri="{FF2B5EF4-FFF2-40B4-BE49-F238E27FC236}">
                <a16:creationId xmlns:a16="http://schemas.microsoft.com/office/drawing/2014/main" id="{862E408C-6B74-2745-8B99-28448FAA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43" y="1333241"/>
            <a:ext cx="7250112" cy="543758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CF496A-DCE5-A042-9CA4-4E90BF8BE30B}"/>
              </a:ext>
            </a:extLst>
          </p:cNvPr>
          <p:cNvSpPr txBox="1"/>
          <p:nvPr/>
        </p:nvSpPr>
        <p:spPr>
          <a:xfrm>
            <a:off x="1161256" y="13332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実験結果</a:t>
            </a:r>
          </a:p>
        </p:txBody>
      </p:sp>
    </p:spTree>
    <p:extLst>
      <p:ext uri="{BB962C8B-B14F-4D97-AF65-F5344CB8AC3E}">
        <p14:creationId xmlns:p14="http://schemas.microsoft.com/office/powerpoint/2010/main" val="3662391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7">
            <a:extLst>
              <a:ext uri="{FF2B5EF4-FFF2-40B4-BE49-F238E27FC236}">
                <a16:creationId xmlns:a16="http://schemas.microsoft.com/office/drawing/2014/main" id="{09AAA457-03F5-2E4B-AAC7-0E3FC5F9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F69B298-FE9F-E545-8F45-5C7C92961E21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音声から感情分析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今後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AA54B-DC77-9141-A348-5D8FE333BA96}"/>
              </a:ext>
            </a:extLst>
          </p:cNvPr>
          <p:cNvSpPr txBox="1"/>
          <p:nvPr/>
        </p:nvSpPr>
        <p:spPr>
          <a:xfrm>
            <a:off x="854474" y="1920118"/>
            <a:ext cx="743504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閾値を設けて感情の区別</a:t>
            </a:r>
            <a:endParaRPr kumimoji="1" lang="en-US" altLang="ja-JP" sz="2800" dirty="0"/>
          </a:p>
          <a:p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or NEGATIVE</a:t>
            </a: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STRONG or WEAK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閾値の設定方法案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1.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身体情報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身長など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から，声帯の大きさを推定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推定値を基に閾値を設定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2.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自分の声の平均値周波数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平均音量を計測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　計測値を基に閾値を設定</a:t>
            </a:r>
            <a:endParaRPr kumimoji="1"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90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7">
            <a:extLst>
              <a:ext uri="{FF2B5EF4-FFF2-40B4-BE49-F238E27FC236}">
                <a16:creationId xmlns:a16="http://schemas.microsoft.com/office/drawing/2014/main" id="{09AAA457-03F5-2E4B-AAC7-0E3FC5F9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F69B298-FE9F-E545-8F45-5C7C92961E21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感情分析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まとめ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807DD158-6FA5-F940-AD69-7E7B552CF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010147"/>
              </p:ext>
            </p:extLst>
          </p:nvPr>
        </p:nvGraphicFramePr>
        <p:xfrm>
          <a:off x="128588" y="1311276"/>
          <a:ext cx="8901111" cy="4070472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447876272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1494571932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124947971"/>
                    </a:ext>
                  </a:extLst>
                </a:gridCol>
                <a:gridCol w="2586036">
                  <a:extLst>
                    <a:ext uri="{9D8B030D-6E8A-4147-A177-3AD203B41FA5}">
                      <a16:colId xmlns:a16="http://schemas.microsoft.com/office/drawing/2014/main" val="2328614087"/>
                    </a:ext>
                  </a:extLst>
                </a:gridCol>
              </a:tblGrid>
              <a:tr h="312099">
                <a:tc>
                  <a:txBody>
                    <a:bodyPr/>
                    <a:lstStyle/>
                    <a:p>
                      <a:pPr algn="ctr" fontAlgn="ctr"/>
                      <a:endParaRPr lang="en" sz="2000" b="1" i="0" u="none" strike="noStrike" dirty="0">
                        <a:solidFill>
                          <a:schemeClr val="bg1"/>
                        </a:solidFill>
                        <a:effectLst/>
                        <a:latin typeface="MS PGothic" panose="020B0600070205080204" pitchFamily="34" charset="-128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表情</a:t>
                      </a:r>
                      <a:r>
                        <a:rPr lang="en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" sz="2000" b="1" i="1" u="none" strike="noStrike" dirty="0">
                          <a:solidFill>
                            <a:schemeClr val="bg1"/>
                          </a:solidFill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H</a:t>
                      </a:r>
                      <a:endParaRPr lang="en" sz="2000" b="1" i="0" u="none" strike="noStrike" dirty="0">
                        <a:solidFill>
                          <a:schemeClr val="bg1"/>
                        </a:solidFill>
                        <a:effectLst/>
                        <a:latin typeface="MS PGothic" panose="020B0600070205080204" pitchFamily="34" charset="-128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文章</a:t>
                      </a:r>
                      <a:r>
                        <a:rPr lang="en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" sz="2000" b="1" i="1" u="none" strike="noStrike" dirty="0">
                          <a:solidFill>
                            <a:schemeClr val="bg1"/>
                          </a:solidFill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声色</a:t>
                      </a:r>
                      <a:r>
                        <a:rPr lang="en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" sz="2000" b="1" i="1" u="none" strike="noStrike" dirty="0">
                          <a:solidFill>
                            <a:schemeClr val="bg1"/>
                          </a:solidFill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10708"/>
                  </a:ext>
                </a:extLst>
              </a:tr>
              <a:tr h="618188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認識</a:t>
                      </a:r>
                      <a:r>
                        <a:rPr lang="en-US" altLang="ja-JP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ja-JP" altLang="en-US" sz="20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計測</a:t>
                      </a:r>
                      <a:endParaRPr lang="en-US" altLang="ja-JP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AWS </a:t>
                      </a:r>
                      <a:r>
                        <a:rPr lang="en-US" altLang="ja-JP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Rekognition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Speech Recognition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Python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77494"/>
                  </a:ext>
                </a:extLst>
              </a:tr>
              <a:tr h="101001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可視化</a:t>
                      </a:r>
                      <a:endParaRPr lang="en-US" altLang="ja-JP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折れ線グラフ</a:t>
                      </a:r>
                      <a:endParaRPr lang="en-US" altLang="ja-JP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円グラフ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折れ線グラフ</a:t>
                      </a:r>
                      <a:endParaRPr lang="en-US" altLang="ja-JP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（円グラフ）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折れ線グラフ</a:t>
                      </a:r>
                      <a:endParaRPr lang="en-US" altLang="ja-JP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（円グラフ）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591097"/>
                  </a:ext>
                </a:extLst>
              </a:tr>
              <a:tr h="2127946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課題</a:t>
                      </a:r>
                      <a:endParaRPr lang="en-US" altLang="ja-JP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感情の区別．</a:t>
                      </a:r>
                      <a:endParaRPr lang="en-US" altLang="ja-JP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感情の割合から</a:t>
                      </a:r>
                      <a:endParaRPr lang="en-US" altLang="ja-JP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総合的な感情推定．</a:t>
                      </a:r>
                      <a:endParaRPr lang="en-US" altLang="ja-JP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・</a:t>
                      </a:r>
                      <a:r>
                        <a:rPr lang="en" sz="2000" b="0" i="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閾値の設定</a:t>
                      </a:r>
                      <a:r>
                        <a:rPr lang="en" sz="20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．</a:t>
                      </a:r>
                    </a:p>
                    <a:p>
                      <a:pPr algn="l" fontAlgn="ctr"/>
                      <a:r>
                        <a:rPr lang="en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・</a:t>
                      </a:r>
                      <a:r>
                        <a:rPr lang="en" sz="20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計測値から感情推定</a:t>
                      </a:r>
                      <a:r>
                        <a:rPr lang="en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．</a:t>
                      </a:r>
                    </a:p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・</a:t>
                      </a:r>
                      <a:r>
                        <a:rPr lang="e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感情の割合から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総合的な感情推定</a:t>
                      </a:r>
                      <a:r>
                        <a:rPr lang="e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．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0061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EC86A46-38D1-DD40-B95C-0DF4AAEB3906}"/>
                  </a:ext>
                </a:extLst>
              </p:cNvPr>
              <p:cNvSpPr txBox="1"/>
              <p:nvPr/>
            </p:nvSpPr>
            <p:spPr>
              <a:xfrm>
                <a:off x="1763340" y="5506009"/>
                <a:ext cx="56316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𝐸𝑚𝑜𝑡𝑖𝑜𝑛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EC86A46-38D1-DD40-B95C-0DF4AAEB3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40" y="5506009"/>
                <a:ext cx="5631606" cy="584775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5BFE0F6-A592-6F4A-8915-286E6CA49CE6}"/>
                  </a:ext>
                </a:extLst>
              </p:cNvPr>
              <p:cNvSpPr txBox="1"/>
              <p:nvPr/>
            </p:nvSpPr>
            <p:spPr>
              <a:xfrm>
                <a:off x="1756196" y="6171685"/>
                <a:ext cx="52941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𝑤𝑒𝑖𝑔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ja-JP" sz="24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 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ja-JP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</a:t>
                </a:r>
                <a:endParaRPr kumimoji="1" lang="ja-JP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5BFE0F6-A592-6F4A-8915-286E6CA4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196" y="6171685"/>
                <a:ext cx="5294168" cy="369332"/>
              </a:xfrm>
              <a:prstGeom prst="rect">
                <a:avLst/>
              </a:prstGeom>
              <a:blipFill>
                <a:blip r:embed="rId4"/>
                <a:stretch>
                  <a:fillRect t="-22581" b="-45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54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31FFC8F-C799-F04D-9AB6-B5167BEAE6A9}"/>
              </a:ext>
            </a:extLst>
          </p:cNvPr>
          <p:cNvSpPr txBox="1"/>
          <p:nvPr/>
        </p:nvSpPr>
        <p:spPr>
          <a:xfrm>
            <a:off x="403761" y="376739"/>
            <a:ext cx="2921329" cy="707886"/>
          </a:xfrm>
          <a:prstGeom prst="flowChartInputOutp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/>
              <a:t>テーマ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1195114" y="1087128"/>
            <a:ext cx="6753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表情</a:t>
            </a:r>
            <a:r>
              <a:rPr kumimoji="1" lang="en-US" altLang="ja-JP" sz="4000" dirty="0"/>
              <a:t>/</a:t>
            </a:r>
            <a:r>
              <a:rPr kumimoji="1" lang="ja-JP" altLang="en-US" sz="4000"/>
              <a:t>文章</a:t>
            </a:r>
            <a:r>
              <a:rPr kumimoji="1" lang="en-US" altLang="ja-JP" sz="4000" dirty="0"/>
              <a:t>/</a:t>
            </a:r>
            <a:r>
              <a:rPr kumimoji="1" lang="ja-JP" altLang="en-US" sz="4000"/>
              <a:t>声色から感情分析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603198" y="2361790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進路設計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・可視化プログラム追加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・プログラム修正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599337" y="4951860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進路設計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・閾値設定方法の模索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2394" y="2360818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就活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院進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準備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ja-JP" altLang="en-US" sz="2400"/>
              <a:t>・可視化プログラム作成</a:t>
            </a:r>
            <a:endParaRPr kumimoji="1" lang="en-US" altLang="ja-JP" sz="2400" dirty="0"/>
          </a:p>
          <a:p>
            <a:r>
              <a:rPr kumimoji="1" lang="ja-JP" altLang="en-US" sz="2400"/>
              <a:t>・周波数</a:t>
            </a:r>
            <a:r>
              <a:rPr kumimoji="1" lang="en-US" altLang="ja-JP" sz="2400" dirty="0"/>
              <a:t>/</a:t>
            </a:r>
            <a:r>
              <a:rPr kumimoji="1" lang="ja-JP" altLang="en-US" sz="2400"/>
              <a:t>音量計測</a:t>
            </a:r>
            <a:endParaRPr kumimoji="1" lang="en-US" altLang="ja-JP" sz="2400" dirty="0"/>
          </a:p>
          <a:p>
            <a:r>
              <a:rPr kumimoji="1" lang="ja-JP" altLang="en-US" sz="2400"/>
              <a:t>　プログラムの作成</a:t>
            </a:r>
            <a:endParaRPr kumimoji="1" lang="en-US" altLang="ja-JP" sz="24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2394" y="4918802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ja-JP" altLang="en-US" sz="2400"/>
              <a:t>周波数</a:t>
            </a:r>
            <a:r>
              <a:rPr kumimoji="1" lang="en-US" altLang="ja-JP" sz="2400" dirty="0"/>
              <a:t>/</a:t>
            </a:r>
            <a:r>
              <a:rPr kumimoji="1" lang="ja-JP" altLang="en-US" sz="2400"/>
              <a:t>音量の計測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が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できた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・データの可視化ができた．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300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7">
            <a:extLst>
              <a:ext uri="{FF2B5EF4-FFF2-40B4-BE49-F238E27FC236}">
                <a16:creationId xmlns:a16="http://schemas.microsoft.com/office/drawing/2014/main" id="{09AAA457-03F5-2E4B-AAC7-0E3FC5F9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F69B298-FE9F-E545-8F45-5C7C92961E21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感情分析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今後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AA54B-DC77-9141-A348-5D8FE333BA96}"/>
              </a:ext>
            </a:extLst>
          </p:cNvPr>
          <p:cNvSpPr txBox="1"/>
          <p:nvPr/>
        </p:nvSpPr>
        <p:spPr>
          <a:xfrm>
            <a:off x="628649" y="1389718"/>
            <a:ext cx="7887096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1"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案</a:t>
            </a:r>
            <a:r>
              <a:rPr kumimoji="1"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空気を読む</a:t>
            </a:r>
            <a:endParaRPr kumimoji="1" lang="en-US" altLang="ja-JP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システムフォント（レギュラー）"/>
              <a:buChar char="-"/>
            </a:pPr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表情</a:t>
            </a:r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文章</a:t>
            </a:r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音声からの感情分析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システムフォント（レギュラー）"/>
              <a:buChar char="-"/>
            </a:pPr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相手の行動を観察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システムフォント（レギュラー）"/>
              <a:buChar char="-"/>
            </a:pPr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感情と行動から</a:t>
            </a:r>
            <a:r>
              <a:rPr kumimoji="1" lang="ja-JP" altLang="en-US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相手の状態を推定</a:t>
            </a:r>
            <a:endParaRPr kumimoji="1" lang="en-US" altLang="ja-JP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システムフォント（レギュラー）"/>
              <a:buChar char="-"/>
            </a:pPr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相手の状態から適した能動的な行動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システムフォント（レギュラー）"/>
              <a:buChar char="-"/>
            </a:pPr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空気を読めない時は理解できる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推定要素を抽出し，最適解を考察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システムフォント（レギュラー）"/>
              <a:buChar char="-"/>
            </a:pPr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フィードバックから学習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システムフォント（レギュラー）"/>
              <a:buChar char="-"/>
            </a:pPr>
            <a:r>
              <a:rPr kumimoji="1" lang="ja-JP" altLang="en-US" sz="3200" u="sng">
                <a:latin typeface="Times New Roman" panose="02020603050405020304" pitchFamily="18" charset="0"/>
                <a:cs typeface="Times New Roman" panose="02020603050405020304" pitchFamily="18" charset="0"/>
              </a:rPr>
              <a:t>強化学習</a:t>
            </a:r>
            <a:r>
              <a:rPr kumimoji="1" lang="en-US" altLang="ja-JP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1673584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31FFC8F-C799-F04D-9AB6-B5167BEAE6A9}"/>
              </a:ext>
            </a:extLst>
          </p:cNvPr>
          <p:cNvSpPr txBox="1"/>
          <p:nvPr/>
        </p:nvSpPr>
        <p:spPr>
          <a:xfrm>
            <a:off x="403761" y="376739"/>
            <a:ext cx="2921329" cy="707886"/>
          </a:xfrm>
          <a:prstGeom prst="flowChartInputOutp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/>
              <a:t>テーマ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1195114" y="1087128"/>
            <a:ext cx="6753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表情</a:t>
            </a:r>
            <a:r>
              <a:rPr kumimoji="1" lang="en-US" altLang="ja-JP" sz="4000" dirty="0"/>
              <a:t>/</a:t>
            </a:r>
            <a:r>
              <a:rPr kumimoji="1" lang="ja-JP" altLang="en-US" sz="4000"/>
              <a:t>文章</a:t>
            </a:r>
            <a:r>
              <a:rPr kumimoji="1" lang="en-US" altLang="ja-JP" sz="4000" dirty="0"/>
              <a:t>/</a:t>
            </a:r>
            <a:r>
              <a:rPr kumimoji="1" lang="ja-JP" altLang="en-US" sz="4000"/>
              <a:t>声色から感情分析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603198" y="2361790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進路設計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・可視化プログラム追加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・プログラム修正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599337" y="4951860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進路設計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・閾値設定方法の模索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2394" y="2360818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就活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院進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準備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ja-JP" altLang="en-US" sz="2400"/>
              <a:t>・可視化プログラム作成</a:t>
            </a:r>
            <a:endParaRPr kumimoji="1" lang="en-US" altLang="ja-JP" sz="2400" dirty="0"/>
          </a:p>
          <a:p>
            <a:r>
              <a:rPr kumimoji="1" lang="ja-JP" altLang="en-US" sz="2400"/>
              <a:t>・周波数</a:t>
            </a:r>
            <a:r>
              <a:rPr kumimoji="1" lang="en-US" altLang="ja-JP" sz="2400" dirty="0"/>
              <a:t>/</a:t>
            </a:r>
            <a:r>
              <a:rPr kumimoji="1" lang="ja-JP" altLang="en-US" sz="2400"/>
              <a:t>音量計測</a:t>
            </a:r>
            <a:endParaRPr kumimoji="1" lang="en-US" altLang="ja-JP" sz="2400" dirty="0"/>
          </a:p>
          <a:p>
            <a:r>
              <a:rPr kumimoji="1" lang="ja-JP" altLang="en-US" sz="2400"/>
              <a:t>　プログラムの作成</a:t>
            </a:r>
            <a:endParaRPr kumimoji="1" lang="en-US" altLang="ja-JP" sz="24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2394" y="4918802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ja-JP" altLang="en-US" sz="2400"/>
              <a:t>周波数</a:t>
            </a:r>
            <a:r>
              <a:rPr kumimoji="1" lang="en-US" altLang="ja-JP" sz="2400" dirty="0"/>
              <a:t>/</a:t>
            </a:r>
            <a:r>
              <a:rPr kumimoji="1" lang="ja-JP" altLang="en-US" sz="2400"/>
              <a:t>音量の計測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が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できた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・データの可視化ができた．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33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目的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スライド番号プレースホルダー 7">
            <a:extLst>
              <a:ext uri="{FF2B5EF4-FFF2-40B4-BE49-F238E27FC236}">
                <a16:creationId xmlns:a16="http://schemas.microsoft.com/office/drawing/2014/main" id="{4F7EDC8A-70D1-FA40-B879-E6630703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91620F8A-6270-724C-8B98-93247D2BE6A9}"/>
              </a:ext>
            </a:extLst>
          </p:cNvPr>
          <p:cNvSpPr/>
          <p:nvPr/>
        </p:nvSpPr>
        <p:spPr>
          <a:xfrm rot="16200000">
            <a:off x="4134472" y="2694472"/>
            <a:ext cx="534390" cy="4699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04CE755-C91F-8D48-9575-53FAD3AB48CB}"/>
              </a:ext>
            </a:extLst>
          </p:cNvPr>
          <p:cNvSpPr txBox="1"/>
          <p:nvPr/>
        </p:nvSpPr>
        <p:spPr>
          <a:xfrm>
            <a:off x="1464683" y="1252936"/>
            <a:ext cx="622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u="sng">
                <a:latin typeface="Times New Roman" panose="02020603050405020304" pitchFamily="18" charset="0"/>
                <a:cs typeface="Times New Roman" panose="02020603050405020304" pitchFamily="18" charset="0"/>
              </a:rPr>
              <a:t>犬に近いペットロボットを開発する．</a:t>
            </a:r>
            <a:endParaRPr kumimoji="1" lang="en-US" altLang="ja-JP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7F172FC4-8292-124D-86F8-8F2B4017DF0D}"/>
              </a:ext>
            </a:extLst>
          </p:cNvPr>
          <p:cNvGrpSpPr/>
          <p:nvPr/>
        </p:nvGrpSpPr>
        <p:grpSpPr>
          <a:xfrm>
            <a:off x="162541" y="2243957"/>
            <a:ext cx="3992270" cy="3871003"/>
            <a:chOff x="312532" y="2212002"/>
            <a:chExt cx="3992270" cy="3871003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2FB29C37-3BBD-2746-A432-2F0C59B563BB}"/>
                </a:ext>
              </a:extLst>
            </p:cNvPr>
            <p:cNvGrpSpPr/>
            <p:nvPr/>
          </p:nvGrpSpPr>
          <p:grpSpPr>
            <a:xfrm>
              <a:off x="312532" y="4404369"/>
              <a:ext cx="3992270" cy="1678636"/>
              <a:chOff x="312532" y="4412691"/>
              <a:chExt cx="3992270" cy="1678636"/>
            </a:xfrm>
          </p:grpSpPr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6ABFC57-451B-BE4F-8661-C8442A9630E7}"/>
                  </a:ext>
                </a:extLst>
              </p:cNvPr>
              <p:cNvSpPr txBox="1"/>
              <p:nvPr/>
            </p:nvSpPr>
            <p:spPr>
              <a:xfrm>
                <a:off x="312532" y="4412691"/>
                <a:ext cx="39922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Aibo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kumimoji="1" lang="ja-JP" altLang="en-US" sz="24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言葉だけ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で学習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ダメ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, “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いけない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A4F39DAF-C12B-ED47-8CD2-1584AECE6C1F}"/>
                  </a:ext>
                </a:extLst>
              </p:cNvPr>
              <p:cNvSpPr txBox="1"/>
              <p:nvPr/>
            </p:nvSpPr>
            <p:spPr>
              <a:xfrm>
                <a:off x="386782" y="5629662"/>
                <a:ext cx="3703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u="sng" dirty="0">
                    <a:solidFill>
                      <a:srgbClr val="FF0000"/>
                    </a:solidFill>
                  </a:rPr>
                  <a:t>感情の理解としては不十分</a:t>
                </a:r>
                <a:endParaRPr kumimoji="1" lang="en-US" altLang="ja-JP" sz="2400" u="sng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C3EF29F8-604C-2949-8774-C2D1061E358B}"/>
                </a:ext>
              </a:extLst>
            </p:cNvPr>
            <p:cNvGrpSpPr/>
            <p:nvPr/>
          </p:nvGrpSpPr>
          <p:grpSpPr>
            <a:xfrm>
              <a:off x="1082519" y="2212002"/>
              <a:ext cx="1840568" cy="1915706"/>
              <a:chOff x="1082519" y="2212002"/>
              <a:chExt cx="1840568" cy="1915706"/>
            </a:xfrm>
          </p:grpSpPr>
          <p:pic>
            <p:nvPicPr>
              <p:cNvPr id="22" name="図 21" descr="小さい, 座る, テーブル, 持つ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B17C6D1-9959-BB4A-8F83-8AB80E7A54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35032" y="2212002"/>
                <a:ext cx="1535541" cy="1733899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78197876-DA13-1F43-82F8-8457CCCFA3F1}"/>
                  </a:ext>
                </a:extLst>
              </p:cNvPr>
              <p:cNvSpPr txBox="1"/>
              <p:nvPr/>
            </p:nvSpPr>
            <p:spPr>
              <a:xfrm>
                <a:off x="1082519" y="3912264"/>
                <a:ext cx="18405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" altLang="ja-JP" sz="800" dirty="0">
                    <a:solidFill>
                      <a:schemeClr val="accent1"/>
                    </a:solidFill>
                  </a:rPr>
                  <a:t>https://</a:t>
                </a:r>
                <a:r>
                  <a:rPr kumimoji="1" lang="en" altLang="ja-JP" sz="800" dirty="0" err="1">
                    <a:solidFill>
                      <a:schemeClr val="accent1"/>
                    </a:solidFill>
                  </a:rPr>
                  <a:t>aibo.sony.jp</a:t>
                </a:r>
                <a:r>
                  <a:rPr kumimoji="1" lang="en" altLang="ja-JP" sz="800" dirty="0">
                    <a:solidFill>
                      <a:schemeClr val="accent1"/>
                    </a:solidFill>
                  </a:rPr>
                  <a:t>/feature/</a:t>
                </a:r>
                <a:r>
                  <a:rPr kumimoji="1" lang="en" altLang="ja-JP" sz="800" dirty="0" err="1">
                    <a:solidFill>
                      <a:schemeClr val="accent1"/>
                    </a:solidFill>
                  </a:rPr>
                  <a:t>ichigomilk</a:t>
                </a:r>
                <a:r>
                  <a:rPr kumimoji="1" lang="en" altLang="ja-JP" sz="800" dirty="0">
                    <a:solidFill>
                      <a:schemeClr val="accent1"/>
                    </a:solidFill>
                  </a:rPr>
                  <a:t>/</a:t>
                </a:r>
                <a:endParaRPr kumimoji="1" lang="ja-JP" altLang="en-US" sz="8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4820FD3D-F9BD-0D42-B0BB-3E04C7FF1C47}"/>
              </a:ext>
            </a:extLst>
          </p:cNvPr>
          <p:cNvGrpSpPr/>
          <p:nvPr/>
        </p:nvGrpSpPr>
        <p:grpSpPr>
          <a:xfrm>
            <a:off x="5311984" y="1826028"/>
            <a:ext cx="3669475" cy="4637803"/>
            <a:chOff x="5296392" y="1822913"/>
            <a:chExt cx="3669475" cy="4637803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724FE840-3526-9548-999E-2A86201AF22F}"/>
                </a:ext>
              </a:extLst>
            </p:cNvPr>
            <p:cNvGrpSpPr/>
            <p:nvPr/>
          </p:nvGrpSpPr>
          <p:grpSpPr>
            <a:xfrm>
              <a:off x="5296392" y="4026659"/>
              <a:ext cx="3669475" cy="2434057"/>
              <a:chOff x="5296394" y="3789153"/>
              <a:chExt cx="3669475" cy="2434057"/>
            </a:xfrm>
          </p:grpSpPr>
          <p:sp>
            <p:nvSpPr>
              <p:cNvPr id="21" name="角丸四角形 20">
                <a:extLst>
                  <a:ext uri="{FF2B5EF4-FFF2-40B4-BE49-F238E27FC236}">
                    <a16:creationId xmlns:a16="http://schemas.microsoft.com/office/drawing/2014/main" id="{C2D3C0F6-F392-3843-B4C2-2CED04CA2250}"/>
                  </a:ext>
                </a:extLst>
              </p:cNvPr>
              <p:cNvSpPr/>
              <p:nvPr/>
            </p:nvSpPr>
            <p:spPr>
              <a:xfrm>
                <a:off x="5296394" y="4019986"/>
                <a:ext cx="3669475" cy="2203224"/>
              </a:xfrm>
              <a:prstGeom prst="roundRect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0A95EB0A-DB67-F840-8B25-FD7AB89DDE8A}"/>
                  </a:ext>
                </a:extLst>
              </p:cNvPr>
              <p:cNvSpPr txBox="1"/>
              <p:nvPr/>
            </p:nvSpPr>
            <p:spPr>
              <a:xfrm>
                <a:off x="6239932" y="3789153"/>
                <a:ext cx="171875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感情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で学習</a:t>
                </a:r>
                <a:endPara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9FC4FAF0-A15D-214D-97F9-629B60EAEC3F}"/>
                  </a:ext>
                </a:extLst>
              </p:cNvPr>
              <p:cNvSpPr txBox="1"/>
              <p:nvPr/>
            </p:nvSpPr>
            <p:spPr>
              <a:xfrm>
                <a:off x="6600705" y="4412691"/>
                <a:ext cx="10608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表情</a:t>
                </a:r>
                <a:endParaRPr kumimoji="1" lang="en-US" altLang="ja-JP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ja-JP" alt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文章</a:t>
                </a:r>
                <a:endParaRPr kumimoji="1" lang="en-US" altLang="ja-JP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ja-JP" alt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声色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20F8499A-F99E-2E4B-AC04-F632ECBE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0019" y="1822913"/>
              <a:ext cx="2758576" cy="220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692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228599" y="328413"/>
            <a:ext cx="86868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リモートカウンセリング支援に向けた </a:t>
            </a:r>
            <a:endParaRPr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音声</a:t>
            </a:r>
            <a:r>
              <a:rPr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表情</a:t>
            </a:r>
            <a:r>
              <a:rPr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テキスト感情分析技術の活用可能性の検討</a:t>
            </a:r>
            <a:endParaRPr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3FA719F-51BB-0F40-A00F-6046013608E5}"/>
              </a:ext>
            </a:extLst>
          </p:cNvPr>
          <p:cNvSpPr/>
          <p:nvPr/>
        </p:nvSpPr>
        <p:spPr>
          <a:xfrm>
            <a:off x="492826" y="1559240"/>
            <a:ext cx="6466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菊池ら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人工知能学会第二種研究会資料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  <a:endParaRPr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400F4BEA-2419-F647-999C-3C2BF303C9A0}"/>
              </a:ext>
            </a:extLst>
          </p:cNvPr>
          <p:cNvGrpSpPr/>
          <p:nvPr/>
        </p:nvGrpSpPr>
        <p:grpSpPr>
          <a:xfrm>
            <a:off x="747609" y="2040370"/>
            <a:ext cx="8262843" cy="2877682"/>
            <a:chOff x="1207243" y="2717907"/>
            <a:chExt cx="8262843" cy="2877682"/>
          </a:xfrm>
        </p:grpSpPr>
        <p:pic>
          <p:nvPicPr>
            <p:cNvPr id="7" name="図 6" descr="グラフィカル ユーザー インターフェイス, グラフ, 折れ線グラフ&#10;&#10;自動的に生成された説明">
              <a:extLst>
                <a:ext uri="{FF2B5EF4-FFF2-40B4-BE49-F238E27FC236}">
                  <a16:creationId xmlns:a16="http://schemas.microsoft.com/office/drawing/2014/main" id="{1F876E93-1EF7-AC4A-A843-944275F2E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1984" y="3152700"/>
              <a:ext cx="3368102" cy="1568624"/>
            </a:xfrm>
            <a:prstGeom prst="rect">
              <a:avLst/>
            </a:prstGeom>
          </p:spPr>
        </p:pic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323C7264-D21B-2B4D-83F1-2FA41498D47A}"/>
                </a:ext>
              </a:extLst>
            </p:cNvPr>
            <p:cNvGrpSpPr/>
            <p:nvPr/>
          </p:nvGrpSpPr>
          <p:grpSpPr>
            <a:xfrm>
              <a:off x="1207243" y="2717907"/>
              <a:ext cx="5271250" cy="2877682"/>
              <a:chOff x="1815824" y="2717907"/>
              <a:chExt cx="5271250" cy="2877682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BD10AE6-3E00-A341-A43E-30DAAC01F2BE}"/>
                  </a:ext>
                </a:extLst>
              </p:cNvPr>
              <p:cNvSpPr txBox="1"/>
              <p:nvPr/>
            </p:nvSpPr>
            <p:spPr>
              <a:xfrm>
                <a:off x="3284627" y="2926700"/>
                <a:ext cx="34259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Google Cloud Vision API </a:t>
                </a:r>
              </a:p>
            </p:txBody>
          </p:sp>
          <p:pic>
            <p:nvPicPr>
              <p:cNvPr id="10" name="グラフィックス 9" descr="ニヤリとした顔 (塗りつぶしなし) 単色塗りつぶし">
                <a:extLst>
                  <a:ext uri="{FF2B5EF4-FFF2-40B4-BE49-F238E27FC236}">
                    <a16:creationId xmlns:a16="http://schemas.microsoft.com/office/drawing/2014/main" id="{9F1F6B3A-3F20-4248-BAAF-46C92AF81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15824" y="27179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グラフィックス 11" descr="無線マイク 枠線">
                <a:extLst>
                  <a:ext uri="{FF2B5EF4-FFF2-40B4-BE49-F238E27FC236}">
                    <a16:creationId xmlns:a16="http://schemas.microsoft.com/office/drawing/2014/main" id="{53644A87-EFB9-3F41-81CE-54D4DB24C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15824" y="369954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CDCCEE2-15F8-A74D-9E2C-8E22761834E4}"/>
                  </a:ext>
                </a:extLst>
              </p:cNvPr>
              <p:cNvSpPr txBox="1"/>
              <p:nvPr/>
            </p:nvSpPr>
            <p:spPr>
              <a:xfrm>
                <a:off x="4110975" y="3921449"/>
                <a:ext cx="17732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Empath API </a:t>
                </a:r>
              </a:p>
            </p:txBody>
          </p:sp>
          <p:pic>
            <p:nvPicPr>
              <p:cNvPr id="19" name="グラフィックス 18" descr="チャットの吹き出し 枠線">
                <a:extLst>
                  <a:ext uri="{FF2B5EF4-FFF2-40B4-BE49-F238E27FC236}">
                    <a16:creationId xmlns:a16="http://schemas.microsoft.com/office/drawing/2014/main" id="{00A17AB3-B1C4-394F-BE2C-79AF8E01E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15824" y="468118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3F6EF447-7364-8C4C-BC75-20A949168C7C}"/>
                  </a:ext>
                </a:extLst>
              </p:cNvPr>
              <p:cNvSpPr txBox="1"/>
              <p:nvPr/>
            </p:nvSpPr>
            <p:spPr>
              <a:xfrm>
                <a:off x="3076040" y="4907475"/>
                <a:ext cx="40110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Google Natural Language API </a:t>
                </a:r>
                <a:endParaRPr lang="en" altLang="ja-JP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FE6452E-76E4-1F43-AC45-91105A715A3B}"/>
                </a:ext>
              </a:extLst>
            </p:cNvPr>
            <p:cNvSpPr txBox="1"/>
            <p:nvPr/>
          </p:nvSpPr>
          <p:spPr>
            <a:xfrm>
              <a:off x="6795218" y="4768975"/>
              <a:ext cx="19816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グラフ１　</a:t>
              </a:r>
              <a:r>
                <a:rPr kumimoji="1" lang="en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Empath API </a:t>
              </a:r>
              <a:r>
                <a:rPr kumimoji="1" lang="ja-JP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スコア</a:t>
              </a:r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6A6253D-F105-1A43-BF7E-E520924710ED}"/>
              </a:ext>
            </a:extLst>
          </p:cNvPr>
          <p:cNvSpPr txBox="1"/>
          <p:nvPr/>
        </p:nvSpPr>
        <p:spPr>
          <a:xfrm>
            <a:off x="1082861" y="4892962"/>
            <a:ext cx="6978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&lt;</a:t>
            </a:r>
            <a:r>
              <a:rPr kumimoji="1" lang="ja-JP" altLang="en-US" sz="2400"/>
              <a:t>課題</a:t>
            </a:r>
            <a:r>
              <a:rPr kumimoji="1" lang="en-US" altLang="ja-JP" sz="2400" dirty="0"/>
              <a:t>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リアルタイム性</a:t>
            </a:r>
            <a:endParaRPr kumimoji="1"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Cloud 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API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感情区別：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種類</a:t>
            </a:r>
            <a:endParaRPr kumimoji="1"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Empath API </a:t>
            </a:r>
            <a:r>
              <a:rPr kumimoji="1" lang="ja-JP" altLang="en-US" sz="2400"/>
              <a:t>スコアの明確な差</a:t>
            </a:r>
            <a:endParaRPr kumimoji="1"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検出率　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NEGATIVE &lt; POSITIVE</a:t>
            </a:r>
          </a:p>
        </p:txBody>
      </p:sp>
    </p:spTree>
    <p:extLst>
      <p:ext uri="{BB962C8B-B14F-4D97-AF65-F5344CB8AC3E}">
        <p14:creationId xmlns:p14="http://schemas.microsoft.com/office/powerpoint/2010/main" val="2478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228599" y="328412"/>
            <a:ext cx="8686800" cy="7765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表情・音響情報・テキスト情報からの</a:t>
            </a:r>
            <a:endParaRPr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リアルタイム感情推定システム </a:t>
            </a:r>
          </a:p>
          <a:p>
            <a:endParaRPr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3FA719F-51BB-0F40-A00F-6046013608E5}"/>
              </a:ext>
            </a:extLst>
          </p:cNvPr>
          <p:cNvSpPr/>
          <p:nvPr/>
        </p:nvSpPr>
        <p:spPr>
          <a:xfrm>
            <a:off x="492826" y="1559240"/>
            <a:ext cx="6466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岡田ら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人工知能学会全国大会論文集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2017)</a:t>
            </a:r>
            <a:endParaRPr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323C7264-D21B-2B4D-83F1-2FA41498D47A}"/>
              </a:ext>
            </a:extLst>
          </p:cNvPr>
          <p:cNvGrpSpPr/>
          <p:nvPr/>
        </p:nvGrpSpPr>
        <p:grpSpPr>
          <a:xfrm>
            <a:off x="747609" y="2040370"/>
            <a:ext cx="4792148" cy="2877682"/>
            <a:chOff x="1815824" y="2717907"/>
            <a:chExt cx="4792148" cy="2877682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BD10AE6-3E00-A341-A43E-30DAAC01F2BE}"/>
                </a:ext>
              </a:extLst>
            </p:cNvPr>
            <p:cNvSpPr txBox="1"/>
            <p:nvPr/>
          </p:nvSpPr>
          <p:spPr>
            <a:xfrm>
              <a:off x="3387219" y="2944274"/>
              <a:ext cx="3220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OKAO Vision (</a:t>
              </a:r>
              <a:r>
                <a:rPr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静止画</a:t>
              </a:r>
              <a:r>
                <a:rPr lang="en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pic>
          <p:nvPicPr>
            <p:cNvPr id="10" name="グラフィックス 9" descr="ニヤリとした顔 (塗りつぶしなし) 単色塗りつぶし">
              <a:extLst>
                <a:ext uri="{FF2B5EF4-FFF2-40B4-BE49-F238E27FC236}">
                  <a16:creationId xmlns:a16="http://schemas.microsoft.com/office/drawing/2014/main" id="{9F1F6B3A-3F20-4248-BAAF-46C92AF8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5824" y="2717907"/>
              <a:ext cx="914400" cy="914400"/>
            </a:xfrm>
            <a:prstGeom prst="rect">
              <a:avLst/>
            </a:prstGeom>
          </p:spPr>
        </p:pic>
        <p:pic>
          <p:nvPicPr>
            <p:cNvPr id="12" name="グラフィックス 11" descr="無線マイク 枠線">
              <a:extLst>
                <a:ext uri="{FF2B5EF4-FFF2-40B4-BE49-F238E27FC236}">
                  <a16:creationId xmlns:a16="http://schemas.microsoft.com/office/drawing/2014/main" id="{53644A87-EFB9-3F41-81CE-54D4DB2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15824" y="3699548"/>
              <a:ext cx="914400" cy="914400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CDCCEE2-15F8-A74D-9E2C-8E22761834E4}"/>
                </a:ext>
              </a:extLst>
            </p:cNvPr>
            <p:cNvSpPr txBox="1"/>
            <p:nvPr/>
          </p:nvSpPr>
          <p:spPr>
            <a:xfrm>
              <a:off x="3670148" y="3925874"/>
              <a:ext cx="26548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Julius, </a:t>
              </a:r>
              <a:r>
                <a:rPr lang="en" altLang="ja-JP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openSMILE</a:t>
              </a:r>
              <a:r>
                <a:rPr lang="en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9" name="グラフィックス 18" descr="チャットの吹き出し 枠線">
              <a:extLst>
                <a:ext uri="{FF2B5EF4-FFF2-40B4-BE49-F238E27FC236}">
                  <a16:creationId xmlns:a16="http://schemas.microsoft.com/office/drawing/2014/main" id="{00A17AB3-B1C4-394F-BE2C-79AF8E01E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15824" y="4681189"/>
              <a:ext cx="914400" cy="914400"/>
            </a:xfrm>
            <a:prstGeom prst="rect">
              <a:avLst/>
            </a:prstGeom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3F6EF447-7364-8C4C-BC75-20A949168C7C}"/>
                </a:ext>
              </a:extLst>
            </p:cNvPr>
            <p:cNvSpPr txBox="1"/>
            <p:nvPr/>
          </p:nvSpPr>
          <p:spPr>
            <a:xfrm>
              <a:off x="3812899" y="4907557"/>
              <a:ext cx="19623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Julius, </a:t>
              </a:r>
              <a:r>
                <a:rPr lang="en" altLang="ja-JP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MeCab</a:t>
              </a:r>
              <a:endParaRPr lang="en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6A6253D-F105-1A43-BF7E-E520924710ED}"/>
              </a:ext>
            </a:extLst>
          </p:cNvPr>
          <p:cNvSpPr txBox="1"/>
          <p:nvPr/>
        </p:nvSpPr>
        <p:spPr>
          <a:xfrm>
            <a:off x="1338942" y="4888455"/>
            <a:ext cx="646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&lt;</a:t>
            </a:r>
            <a:r>
              <a:rPr kumimoji="1" lang="ja-JP" altLang="en-US" sz="2400"/>
              <a:t>課題</a:t>
            </a:r>
            <a:r>
              <a:rPr kumimoji="1" lang="en-US" altLang="ja-JP" sz="2400" dirty="0"/>
              <a:t>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不完全リアルタイム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OKAO Vision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感情区別：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種類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機械学習に用いる感情音声データの不足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検出率　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NEGATIVE &gt; POSITIVE</a:t>
            </a:r>
          </a:p>
        </p:txBody>
      </p:sp>
      <p:pic>
        <p:nvPicPr>
          <p:cNvPr id="4" name="図 3" descr="テキスト, 手紙, タイムライン&#10;&#10;自動的に生成された説明">
            <a:extLst>
              <a:ext uri="{FF2B5EF4-FFF2-40B4-BE49-F238E27FC236}">
                <a16:creationId xmlns:a16="http://schemas.microsoft.com/office/drawing/2014/main" id="{A8394F99-6C82-0747-B665-D65763B164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8702" y="2773550"/>
            <a:ext cx="3758760" cy="17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77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表情から感情分析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スライド番号プレースホルダー 7">
            <a:extLst>
              <a:ext uri="{FF2B5EF4-FFF2-40B4-BE49-F238E27FC236}">
                <a16:creationId xmlns:a16="http://schemas.microsoft.com/office/drawing/2014/main" id="{4F7EDC8A-70D1-FA40-B879-E6630703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2E78A7-3C8C-824B-B9F8-55F07E5633F5}"/>
              </a:ext>
            </a:extLst>
          </p:cNvPr>
          <p:cNvSpPr txBox="1"/>
          <p:nvPr/>
        </p:nvSpPr>
        <p:spPr>
          <a:xfrm>
            <a:off x="628648" y="1094630"/>
            <a:ext cx="7709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認識方法：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リアルタイム認識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(5[</a:t>
            </a:r>
            <a:r>
              <a:rPr kumimoji="1" lang="en-US" altLang="ja-JP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  <a:p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AWS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Rekognition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				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→</a:t>
            </a:r>
            <a:r>
              <a:rPr lang="ja-JP" altLang="ja-JP"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感情を数値化</a:t>
            </a:r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​</a:t>
            </a:r>
          </a:p>
          <a:p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					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　</a:t>
            </a:r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8</a:t>
            </a:r>
            <a:r>
              <a:rPr lang="ja-JP" altLang="ja-JP"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項目に分類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，</a:t>
            </a:r>
            <a:r>
              <a:rPr lang="ja-JP" altLang="ja-JP"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パーセンテージで提示</a:t>
            </a:r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​</a:t>
            </a: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F448CC8-C468-B740-AE04-ADA995510D3D}"/>
              </a:ext>
            </a:extLst>
          </p:cNvPr>
          <p:cNvGrpSpPr/>
          <p:nvPr/>
        </p:nvGrpSpPr>
        <p:grpSpPr>
          <a:xfrm>
            <a:off x="643245" y="2637658"/>
            <a:ext cx="7857508" cy="3668778"/>
            <a:chOff x="519045" y="2233425"/>
            <a:chExt cx="7857508" cy="3668778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9F11C542-BF36-8741-AD69-4922762B88EC}"/>
                </a:ext>
              </a:extLst>
            </p:cNvPr>
            <p:cNvGrpSpPr/>
            <p:nvPr/>
          </p:nvGrpSpPr>
          <p:grpSpPr>
            <a:xfrm>
              <a:off x="2714877" y="3311234"/>
              <a:ext cx="2441117" cy="1376065"/>
              <a:chOff x="3351440" y="3222693"/>
              <a:chExt cx="2441117" cy="1376065"/>
            </a:xfrm>
          </p:grpSpPr>
          <p:pic>
            <p:nvPicPr>
              <p:cNvPr id="9" name="グラフィックス 8" descr="人工知能 枠線">
                <a:extLst>
                  <a:ext uri="{FF2B5EF4-FFF2-40B4-BE49-F238E27FC236}">
                    <a16:creationId xmlns:a16="http://schemas.microsoft.com/office/drawing/2014/main" id="{E44E81CA-D81F-6C40-87F4-8C27C9B30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14799" y="322269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3BE22A6-3566-494B-914E-37A9B81A9F68}"/>
                  </a:ext>
                </a:extLst>
              </p:cNvPr>
              <p:cNvSpPr txBox="1"/>
              <p:nvPr/>
            </p:nvSpPr>
            <p:spPr>
              <a:xfrm>
                <a:off x="3351440" y="4137093"/>
                <a:ext cx="24411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AWS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Rekognition</a:t>
                </a:r>
                <a:endPara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CDFF67F4-02C1-2A4D-9B78-417B7F9BF2DA}"/>
                </a:ext>
              </a:extLst>
            </p:cNvPr>
            <p:cNvGrpSpPr/>
            <p:nvPr/>
          </p:nvGrpSpPr>
          <p:grpSpPr>
            <a:xfrm>
              <a:off x="5933255" y="2233425"/>
              <a:ext cx="2443298" cy="3668778"/>
              <a:chOff x="6325141" y="2170373"/>
              <a:chExt cx="2443298" cy="3668778"/>
            </a:xfrm>
          </p:grpSpPr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41C53BC2-D2DE-FE40-8EBA-5A3FC89933DD}"/>
                  </a:ext>
                </a:extLst>
              </p:cNvPr>
              <p:cNvGrpSpPr/>
              <p:nvPr/>
            </p:nvGrpSpPr>
            <p:grpSpPr>
              <a:xfrm>
                <a:off x="6487847" y="2170373"/>
                <a:ext cx="2117887" cy="1219394"/>
                <a:chOff x="6487847" y="2170373"/>
                <a:chExt cx="2117887" cy="1219394"/>
              </a:xfrm>
            </p:grpSpPr>
            <p:pic>
              <p:nvPicPr>
                <p:cNvPr id="11" name="グラフィックス 10" descr="ノート PC 枠線">
                  <a:extLst>
                    <a:ext uri="{FF2B5EF4-FFF2-40B4-BE49-F238E27FC236}">
                      <a16:creationId xmlns:a16="http://schemas.microsoft.com/office/drawing/2014/main" id="{DAC35BF4-F8F7-E849-9939-8B48F1AF82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9591" y="2170373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B8CC3461-B539-E842-ACDC-13F763965F78}"/>
                    </a:ext>
                  </a:extLst>
                </p:cNvPr>
                <p:cNvSpPr txBox="1"/>
                <p:nvPr/>
              </p:nvSpPr>
              <p:spPr>
                <a:xfrm>
                  <a:off x="6487847" y="2928102"/>
                  <a:ext cx="21178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スクリーン表示</a:t>
                  </a:r>
                </a:p>
              </p:txBody>
            </p:sp>
          </p:grp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F8357E67-78C8-AF4B-A530-0057BE214A78}"/>
                  </a:ext>
                </a:extLst>
              </p:cNvPr>
              <p:cNvGrpSpPr/>
              <p:nvPr/>
            </p:nvGrpSpPr>
            <p:grpSpPr>
              <a:xfrm>
                <a:off x="6325141" y="4463086"/>
                <a:ext cx="2443298" cy="1376065"/>
                <a:chOff x="6325141" y="4463086"/>
                <a:chExt cx="2443298" cy="1376065"/>
              </a:xfrm>
            </p:grpSpPr>
            <p:pic>
              <p:nvPicPr>
                <p:cNvPr id="19" name="グラフィックス 18" descr="ドキュメント 枠線">
                  <a:extLst>
                    <a:ext uri="{FF2B5EF4-FFF2-40B4-BE49-F238E27FC236}">
                      <a16:creationId xmlns:a16="http://schemas.microsoft.com/office/drawing/2014/main" id="{14DAA6D7-B0DE-CD43-843D-A8A938E77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0469" y="446308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F5103066-1623-C644-A701-04C48D7841A4}"/>
                    </a:ext>
                  </a:extLst>
                </p:cNvPr>
                <p:cNvSpPr txBox="1"/>
                <p:nvPr/>
              </p:nvSpPr>
              <p:spPr>
                <a:xfrm>
                  <a:off x="6325141" y="5377486"/>
                  <a:ext cx="24432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CSV</a:t>
                  </a:r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ファイル出力</a:t>
                  </a:r>
                </a:p>
              </p:txBody>
            </p:sp>
          </p:grpSp>
        </p:grpSp>
        <p:sp>
          <p:nvSpPr>
            <p:cNvPr id="27" name="下矢印 26">
              <a:extLst>
                <a:ext uri="{FF2B5EF4-FFF2-40B4-BE49-F238E27FC236}">
                  <a16:creationId xmlns:a16="http://schemas.microsoft.com/office/drawing/2014/main" id="{DDC2C258-6AC0-764B-A52E-7213C97CBECE}"/>
                </a:ext>
              </a:extLst>
            </p:cNvPr>
            <p:cNvSpPr/>
            <p:nvPr/>
          </p:nvSpPr>
          <p:spPr>
            <a:xfrm rot="16200000">
              <a:off x="2081409" y="3611455"/>
              <a:ext cx="534390" cy="46997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B60F6AE5-90C6-5746-91C9-278AED976B2A}"/>
                </a:ext>
              </a:extLst>
            </p:cNvPr>
            <p:cNvGrpSpPr/>
            <p:nvPr/>
          </p:nvGrpSpPr>
          <p:grpSpPr>
            <a:xfrm>
              <a:off x="5287281" y="3116626"/>
              <a:ext cx="472179" cy="1765281"/>
              <a:chOff x="5909861" y="3053574"/>
              <a:chExt cx="472179" cy="1765281"/>
            </a:xfrm>
          </p:grpSpPr>
          <p:sp>
            <p:nvSpPr>
              <p:cNvPr id="28" name="下矢印 27">
                <a:extLst>
                  <a:ext uri="{FF2B5EF4-FFF2-40B4-BE49-F238E27FC236}">
                    <a16:creationId xmlns:a16="http://schemas.microsoft.com/office/drawing/2014/main" id="{F7A926EC-5AD0-D642-8080-2E52FFE0FE42}"/>
                  </a:ext>
                </a:extLst>
              </p:cNvPr>
              <p:cNvSpPr/>
              <p:nvPr/>
            </p:nvSpPr>
            <p:spPr>
              <a:xfrm rot="15028490">
                <a:off x="5879859" y="3085783"/>
                <a:ext cx="534390" cy="46997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下矢印 28">
                <a:extLst>
                  <a:ext uri="{FF2B5EF4-FFF2-40B4-BE49-F238E27FC236}">
                    <a16:creationId xmlns:a16="http://schemas.microsoft.com/office/drawing/2014/main" id="{B0B6BBF8-7AD1-0A45-B703-4E23CA49E4E4}"/>
                  </a:ext>
                </a:extLst>
              </p:cNvPr>
              <p:cNvSpPr/>
              <p:nvPr/>
            </p:nvSpPr>
            <p:spPr>
              <a:xfrm rot="17422035">
                <a:off x="5877652" y="4316674"/>
                <a:ext cx="534390" cy="46997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E078FB65-86F9-3A4F-A786-82DF67EE43C2}"/>
                </a:ext>
              </a:extLst>
            </p:cNvPr>
            <p:cNvGrpSpPr/>
            <p:nvPr/>
          </p:nvGrpSpPr>
          <p:grpSpPr>
            <a:xfrm>
              <a:off x="519045" y="3311234"/>
              <a:ext cx="1463286" cy="1376065"/>
              <a:chOff x="925705" y="3222693"/>
              <a:chExt cx="1463286" cy="1376065"/>
            </a:xfrm>
          </p:grpSpPr>
          <p:pic>
            <p:nvPicPr>
              <p:cNvPr id="7" name="グラフィックス 6" descr="カメラ 枠線">
                <a:extLst>
                  <a:ext uri="{FF2B5EF4-FFF2-40B4-BE49-F238E27FC236}">
                    <a16:creationId xmlns:a16="http://schemas.microsoft.com/office/drawing/2014/main" id="{3B99FB35-7738-4543-AABB-EC105A887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200148" y="322269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0A2FC43-A34C-754E-92D6-E8A64AE96C28}"/>
                  </a:ext>
                </a:extLst>
              </p:cNvPr>
              <p:cNvSpPr txBox="1"/>
              <p:nvPr/>
            </p:nvSpPr>
            <p:spPr>
              <a:xfrm>
                <a:off x="925705" y="4137093"/>
                <a:ext cx="14632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Web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カメラ</a:t>
                </a:r>
              </a:p>
            </p:txBody>
          </p:sp>
        </p:grpSp>
      </p:grpSp>
      <p:pic>
        <p:nvPicPr>
          <p:cNvPr id="46" name="図 45">
            <a:extLst>
              <a:ext uri="{FF2B5EF4-FFF2-40B4-BE49-F238E27FC236}">
                <a16:creationId xmlns:a16="http://schemas.microsoft.com/office/drawing/2014/main" id="{8BEAB729-04B5-8245-B27E-59C672797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688" y="5150597"/>
            <a:ext cx="1422400" cy="14224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F4FACF68-E0C7-084C-8F77-89E6DFC2C5B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700" y="2919347"/>
            <a:ext cx="280808" cy="280808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1DEB1448-393E-D845-879B-3506E38722CA}"/>
              </a:ext>
            </a:extLst>
          </p:cNvPr>
          <p:cNvSpPr txBox="1"/>
          <p:nvPr/>
        </p:nvSpPr>
        <p:spPr>
          <a:xfrm>
            <a:off x="3243356" y="5660105"/>
            <a:ext cx="1620957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happy: 0.99852</a:t>
            </a:r>
          </a:p>
        </p:txBody>
      </p:sp>
    </p:spTree>
    <p:extLst>
      <p:ext uri="{BB962C8B-B14F-4D97-AF65-F5344CB8AC3E}">
        <p14:creationId xmlns:p14="http://schemas.microsoft.com/office/powerpoint/2010/main" val="350869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8E4459-2D34-5E42-8784-84AB786E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279E95D-35E1-A44D-B562-19A10C01B4E8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表情から感情分析結果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(1/4)</a:t>
            </a: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74D3078-0300-7744-B2F9-47DBB882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175"/>
            <a:ext cx="4575960" cy="3431970"/>
          </a:xfrm>
          <a:prstGeom prst="rect">
            <a:avLst/>
          </a:prstGeom>
        </p:spPr>
      </p:pic>
      <p:pic>
        <p:nvPicPr>
          <p:cNvPr id="11" name="図 10" descr="グラフ&#10;&#10;自動的に生成された説明">
            <a:extLst>
              <a:ext uri="{FF2B5EF4-FFF2-40B4-BE49-F238E27FC236}">
                <a16:creationId xmlns:a16="http://schemas.microsoft.com/office/drawing/2014/main" id="{31FDD981-4F83-0144-8B7A-6C5D3908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41" y="1888175"/>
            <a:ext cx="4575959" cy="343196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5B3BFA-C4D9-FE41-822B-D299B14E66FD}"/>
              </a:ext>
            </a:extLst>
          </p:cNvPr>
          <p:cNvSpPr txBox="1"/>
          <p:nvPr/>
        </p:nvSpPr>
        <p:spPr>
          <a:xfrm>
            <a:off x="218208" y="170350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8 types of emotions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9A4EDF1-DC0C-344A-BBD0-72AA29119433}"/>
              </a:ext>
            </a:extLst>
          </p:cNvPr>
          <p:cNvSpPr txBox="1"/>
          <p:nvPr/>
        </p:nvSpPr>
        <p:spPr>
          <a:xfrm>
            <a:off x="4794168" y="170350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6 types of emotions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39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8E4459-2D34-5E42-8784-84AB786E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279E95D-35E1-A44D-B562-19A10C01B4E8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表情から感情分析結果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(2/4)</a:t>
            </a: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5B3BFA-C4D9-FE41-822B-D299B14E66FD}"/>
              </a:ext>
            </a:extLst>
          </p:cNvPr>
          <p:cNvSpPr txBox="1"/>
          <p:nvPr/>
        </p:nvSpPr>
        <p:spPr>
          <a:xfrm>
            <a:off x="628649" y="174457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8 types of emotions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図 3" descr="グラフ, ヒストグラム&#10;&#10;自動的に生成された説明">
            <a:extLst>
              <a:ext uri="{FF2B5EF4-FFF2-40B4-BE49-F238E27FC236}">
                <a16:creationId xmlns:a16="http://schemas.microsoft.com/office/drawing/2014/main" id="{4897B3AD-E241-B84D-B08E-1950775C3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75" r="6875"/>
          <a:stretch/>
        </p:blipFill>
        <p:spPr>
          <a:xfrm>
            <a:off x="100708" y="2113911"/>
            <a:ext cx="8942583" cy="34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8E4459-2D34-5E42-8784-84AB786E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279E95D-35E1-A44D-B562-19A10C01B4E8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表情から感情分析結果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(3/4)</a:t>
            </a: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5B3BFA-C4D9-FE41-822B-D299B14E66FD}"/>
              </a:ext>
            </a:extLst>
          </p:cNvPr>
          <p:cNvSpPr txBox="1"/>
          <p:nvPr/>
        </p:nvSpPr>
        <p:spPr>
          <a:xfrm>
            <a:off x="628649" y="174457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6 types of emotions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DB203732-88D4-A846-8B14-9DAF9CF04E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75" r="6875"/>
          <a:stretch/>
        </p:blipFill>
        <p:spPr>
          <a:xfrm>
            <a:off x="39396" y="2113911"/>
            <a:ext cx="9065207" cy="35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0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95671FBDC207540AA518E44F02864AD" ma:contentTypeVersion="12" ma:contentTypeDescription="新しいドキュメントを作成します。" ma:contentTypeScope="" ma:versionID="481a58999bf0c01d2e3cc58be2eb5a01">
  <xsd:schema xmlns:xsd="http://www.w3.org/2001/XMLSchema" xmlns:xs="http://www.w3.org/2001/XMLSchema" xmlns:p="http://schemas.microsoft.com/office/2006/metadata/properties" xmlns:ns2="482cad80-28fd-496f-9a77-39982f8bb829" xmlns:ns3="1ba7baeb-5dda-4041-88d7-45bb3a6ddfa3" targetNamespace="http://schemas.microsoft.com/office/2006/metadata/properties" ma:root="true" ma:fieldsID="102dd9075d782126fe74f294adf0f410" ns2:_="" ns3:_="">
    <xsd:import namespace="482cad80-28fd-496f-9a77-39982f8bb829"/>
    <xsd:import namespace="1ba7baeb-5dda-4041-88d7-45bb3a6ddf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2cad80-28fd-496f-9a77-39982f8bb8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a7baeb-5dda-4041-88d7-45bb3a6ddfa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5C477E-E05D-454B-B622-67A7680F4C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2cad80-28fd-496f-9a77-39982f8bb829"/>
    <ds:schemaRef ds:uri="1ba7baeb-5dda-4041-88d7-45bb3a6ddf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92DB96-4990-48EB-A982-E3FD6F03D8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9B9A5E-3847-444E-9C00-1DDC54DA8A8C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482cad80-28fd-496f-9a77-39982f8bb829"/>
    <ds:schemaRef ds:uri="1ba7baeb-5dda-4041-88d7-45bb3a6ddfa3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27676</TotalTime>
  <Words>1181</Words>
  <Application>Microsoft Office PowerPoint</Application>
  <PresentationFormat>画面に合わせる (4:3)</PresentationFormat>
  <Paragraphs>244</Paragraphs>
  <Slides>21</Slides>
  <Notes>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0" baseType="lpstr">
      <vt:lpstr>MS PGothic</vt:lpstr>
      <vt:lpstr>MS Gothic</vt:lpstr>
      <vt:lpstr>システムフォント（レギュラー）</vt:lpstr>
      <vt:lpstr>游ゴシック</vt:lpstr>
      <vt:lpstr>Arial</vt:lpstr>
      <vt:lpstr>Cambria Math</vt:lpstr>
      <vt:lpstr>Garamond</vt:lpstr>
      <vt:lpstr>Times New Roman</vt:lpstr>
      <vt:lpstr>Office テーマ</vt:lpstr>
      <vt:lpstr>福田 &amp; Yeoh ゼミ 進捗報告(4/15)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49</cp:revision>
  <dcterms:created xsi:type="dcterms:W3CDTF">2021-11-05T11:24:13Z</dcterms:created>
  <dcterms:modified xsi:type="dcterms:W3CDTF">2023-02-13T12:04:46Z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0x010100E95671FBDC207540AA518E44F02864AD</vt:lpwstr>
  </property>
</Properties>
</file>